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17" r:id="rId30"/>
    <p:sldId id="286" r:id="rId31"/>
    <p:sldId id="287" r:id="rId32"/>
    <p:sldId id="325" r:id="rId33"/>
    <p:sldId id="288" r:id="rId34"/>
    <p:sldId id="319" r:id="rId35"/>
    <p:sldId id="324" r:id="rId36"/>
    <p:sldId id="326" r:id="rId37"/>
    <p:sldId id="295" r:id="rId38"/>
    <p:sldId id="294" r:id="rId39"/>
    <p:sldId id="303" r:id="rId40"/>
    <p:sldId id="297" r:id="rId41"/>
    <p:sldId id="300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2" r:id="rId50"/>
    <p:sldId id="313" r:id="rId51"/>
    <p:sldId id="314" r:id="rId52"/>
    <p:sldId id="315" r:id="rId53"/>
    <p:sldId id="316" r:id="rId5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B76CA6B-5DA6-45C4-B833-132EAC621518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3"/>
              </a:solidFill>
              <a:prstDash val="dash"/>
            </a:ln>
          </a:left>
          <a:right>
            <a:ln w="32700" cmpd="sng">
              <a:solidFill>
                <a:schemeClr val="accent3"/>
              </a:solidFill>
              <a:prstDash val="dash"/>
            </a:ln>
          </a:right>
          <a:top>
            <a:ln w="32700" cmpd="sng">
              <a:solidFill>
                <a:schemeClr val="accent3"/>
              </a:solidFill>
              <a:prstDash val="dash"/>
            </a:ln>
          </a:top>
          <a:bottom>
            <a:ln w="32700" cmpd="sng">
              <a:solidFill>
                <a:schemeClr val="accent3"/>
              </a:solidFill>
              <a:prstDash val="dash"/>
            </a:ln>
          </a:bottom>
          <a:insideH>
            <a:ln w="22700" cmpd="sng">
              <a:solidFill>
                <a:schemeClr val="accent3"/>
              </a:solidFill>
              <a:prstDash val="sysDot"/>
            </a:ln>
          </a:insideH>
          <a:insideV>
            <a:ln w="22700" cmpd="sng">
              <a:solidFill>
                <a:schemeClr val="accent3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444" autoAdjust="0"/>
  </p:normalViewPr>
  <p:slideViewPr>
    <p:cSldViewPr>
      <p:cViewPr varScale="1">
        <p:scale>
          <a:sx n="52" d="100"/>
          <a:sy n="52" d="100"/>
        </p:scale>
        <p:origin x="850" y="58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3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12" Type="http://schemas.openxmlformats.org/officeDocument/2006/relationships/image" Target="../media/image42.png"/><Relationship Id="rId17" Type="http://schemas.openxmlformats.org/officeDocument/2006/relationships/image" Target="../media/image35.png"/><Relationship Id="rId2" Type="http://schemas.openxmlformats.org/officeDocument/2006/relationships/image" Target="../media/image22.png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9.png"/><Relationship Id="rId5" Type="http://schemas.openxmlformats.org/officeDocument/2006/relationships/image" Target="../media/image25.png"/><Relationship Id="rId1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Relationship Id="rId1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4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0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3.png"/><Relationship Id="rId7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23.png"/><Relationship Id="rId7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4.jpeg"/><Relationship Id="rId4" Type="http://schemas.openxmlformats.org/officeDocument/2006/relationships/image" Target="../media/image52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3.png"/><Relationship Id="rId7" Type="http://schemas.openxmlformats.org/officeDocument/2006/relationships/image" Target="../media/image56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2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26.png"/><Relationship Id="rId4" Type="http://schemas.openxmlformats.org/officeDocument/2006/relationships/image" Target="../media/image54.jpe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3.png"/><Relationship Id="rId7" Type="http://schemas.openxmlformats.org/officeDocument/2006/relationships/image" Target="../media/image61.png"/><Relationship Id="rId12" Type="http://schemas.openxmlformats.org/officeDocument/2006/relationships/image" Target="../media/image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65.png"/><Relationship Id="rId5" Type="http://schemas.openxmlformats.org/officeDocument/2006/relationships/image" Target="../media/image25.png"/><Relationship Id="rId10" Type="http://schemas.openxmlformats.org/officeDocument/2006/relationships/image" Target="../media/image64.png"/><Relationship Id="rId4" Type="http://schemas.openxmlformats.org/officeDocument/2006/relationships/image" Target="../media/image24.png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3.png"/><Relationship Id="rId7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jpeg"/><Relationship Id="rId4" Type="http://schemas.openxmlformats.org/officeDocument/2006/relationships/image" Target="../media/image69.png"/><Relationship Id="rId9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27.png"/><Relationship Id="rId12" Type="http://schemas.openxmlformats.org/officeDocument/2006/relationships/image" Target="../media/image8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9.png"/><Relationship Id="rId5" Type="http://schemas.openxmlformats.org/officeDocument/2006/relationships/image" Target="../media/image70.png"/><Relationship Id="rId10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5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8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83.png"/><Relationship Id="rId5" Type="http://schemas.openxmlformats.org/officeDocument/2006/relationships/image" Target="../media/image25.png"/><Relationship Id="rId10" Type="http://schemas.openxmlformats.org/officeDocument/2006/relationships/image" Target="../media/image82.png"/><Relationship Id="rId4" Type="http://schemas.openxmlformats.org/officeDocument/2006/relationships/image" Target="../media/image24.png"/><Relationship Id="rId9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9.png"/><Relationship Id="rId3" Type="http://schemas.openxmlformats.org/officeDocument/2006/relationships/image" Target="../media/image68.png"/><Relationship Id="rId7" Type="http://schemas.openxmlformats.org/officeDocument/2006/relationships/image" Target="../media/image86.png"/><Relationship Id="rId12" Type="http://schemas.openxmlformats.org/officeDocument/2006/relationships/image" Target="../media/image7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88.png"/><Relationship Id="rId5" Type="http://schemas.openxmlformats.org/officeDocument/2006/relationships/image" Target="../media/image70.png"/><Relationship Id="rId10" Type="http://schemas.openxmlformats.org/officeDocument/2006/relationships/image" Target="../media/image87.png"/><Relationship Id="rId4" Type="http://schemas.openxmlformats.org/officeDocument/2006/relationships/image" Target="../media/image69.png"/><Relationship Id="rId9" Type="http://schemas.openxmlformats.org/officeDocument/2006/relationships/image" Target="../media/image80.png"/><Relationship Id="rId1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23.png"/><Relationship Id="rId7" Type="http://schemas.openxmlformats.org/officeDocument/2006/relationships/image" Target="../media/image79.png"/><Relationship Id="rId12" Type="http://schemas.openxmlformats.org/officeDocument/2006/relationships/image" Target="../media/image9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93.png"/><Relationship Id="rId5" Type="http://schemas.openxmlformats.org/officeDocument/2006/relationships/image" Target="../media/image25.png"/><Relationship Id="rId10" Type="http://schemas.openxmlformats.org/officeDocument/2006/relationships/image" Target="../media/image92.png"/><Relationship Id="rId4" Type="http://schemas.openxmlformats.org/officeDocument/2006/relationships/image" Target="../media/image24.png"/><Relationship Id="rId9" Type="http://schemas.openxmlformats.org/officeDocument/2006/relationships/image" Target="../media/image91.png"/><Relationship Id="rId1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23.png"/><Relationship Id="rId7" Type="http://schemas.openxmlformats.org/officeDocument/2006/relationships/image" Target="../media/image77.png"/><Relationship Id="rId12" Type="http://schemas.openxmlformats.org/officeDocument/2006/relationships/image" Target="../media/image83.png"/><Relationship Id="rId17" Type="http://schemas.openxmlformats.org/officeDocument/2006/relationships/image" Target="../media/image100.png"/><Relationship Id="rId2" Type="http://schemas.openxmlformats.org/officeDocument/2006/relationships/image" Target="../media/image22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88.png"/><Relationship Id="rId5" Type="http://schemas.openxmlformats.org/officeDocument/2006/relationships/image" Target="../media/image25.png"/><Relationship Id="rId15" Type="http://schemas.openxmlformats.org/officeDocument/2006/relationships/image" Target="../media/image98.png"/><Relationship Id="rId10" Type="http://schemas.openxmlformats.org/officeDocument/2006/relationships/image" Target="../media/image87.png"/><Relationship Id="rId19" Type="http://schemas.openxmlformats.org/officeDocument/2006/relationships/image" Target="../media/image78.png"/><Relationship Id="rId4" Type="http://schemas.openxmlformats.org/officeDocument/2006/relationships/image" Target="../media/image24.png"/><Relationship Id="rId9" Type="http://schemas.openxmlformats.org/officeDocument/2006/relationships/image" Target="../media/image86.png"/><Relationship Id="rId1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23.png"/><Relationship Id="rId7" Type="http://schemas.openxmlformats.org/officeDocument/2006/relationships/image" Target="../media/image77.png"/><Relationship Id="rId12" Type="http://schemas.openxmlformats.org/officeDocument/2006/relationships/image" Target="../media/image83.png"/><Relationship Id="rId17" Type="http://schemas.openxmlformats.org/officeDocument/2006/relationships/image" Target="../media/image100.png"/><Relationship Id="rId2" Type="http://schemas.openxmlformats.org/officeDocument/2006/relationships/image" Target="../media/image22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88.png"/><Relationship Id="rId5" Type="http://schemas.openxmlformats.org/officeDocument/2006/relationships/image" Target="../media/image25.png"/><Relationship Id="rId15" Type="http://schemas.openxmlformats.org/officeDocument/2006/relationships/image" Target="../media/image98.png"/><Relationship Id="rId10" Type="http://schemas.openxmlformats.org/officeDocument/2006/relationships/image" Target="../media/image87.png"/><Relationship Id="rId4" Type="http://schemas.openxmlformats.org/officeDocument/2006/relationships/image" Target="../media/image24.png"/><Relationship Id="rId9" Type="http://schemas.openxmlformats.org/officeDocument/2006/relationships/image" Target="../media/image86.png"/><Relationship Id="rId1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68.png"/><Relationship Id="rId7" Type="http://schemas.openxmlformats.org/officeDocument/2006/relationships/image" Target="../media/image10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68.png"/><Relationship Id="rId7" Type="http://schemas.openxmlformats.org/officeDocument/2006/relationships/image" Target="../media/image10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3.png"/><Relationship Id="rId7" Type="http://schemas.openxmlformats.org/officeDocument/2006/relationships/image" Target="../media/image10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3.png"/><Relationship Id="rId7" Type="http://schemas.openxmlformats.org/officeDocument/2006/relationships/image" Target="../media/image10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3.png"/><Relationship Id="rId7" Type="http://schemas.openxmlformats.org/officeDocument/2006/relationships/image" Target="../media/image10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10.png"/><Relationship Id="rId4" Type="http://schemas.openxmlformats.org/officeDocument/2006/relationships/image" Target="../media/image24.png"/><Relationship Id="rId9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3.png"/><Relationship Id="rId7" Type="http://schemas.openxmlformats.org/officeDocument/2006/relationships/image" Target="../media/image10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3.png"/><Relationship Id="rId7" Type="http://schemas.openxmlformats.org/officeDocument/2006/relationships/image" Target="../media/image10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3.png"/><Relationship Id="rId7" Type="http://schemas.openxmlformats.org/officeDocument/2006/relationships/image" Target="../media/image10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12.png"/><Relationship Id="rId4" Type="http://schemas.openxmlformats.org/officeDocument/2006/relationships/image" Target="../media/image24.png"/><Relationship Id="rId9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3.png"/><Relationship Id="rId7" Type="http://schemas.openxmlformats.org/officeDocument/2006/relationships/image" Target="../media/image10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12.png"/><Relationship Id="rId4" Type="http://schemas.openxmlformats.org/officeDocument/2006/relationships/image" Target="../media/image24.png"/><Relationship Id="rId9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3.png"/><Relationship Id="rId7" Type="http://schemas.openxmlformats.org/officeDocument/2006/relationships/image" Target="../media/image10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3.png"/><Relationship Id="rId7" Type="http://schemas.openxmlformats.org/officeDocument/2006/relationships/image" Target="../media/image10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3.png"/><Relationship Id="rId7" Type="http://schemas.openxmlformats.org/officeDocument/2006/relationships/image" Target="../media/image10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3.png"/><Relationship Id="rId7" Type="http://schemas.openxmlformats.org/officeDocument/2006/relationships/image" Target="../media/image10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9.pn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24100"/>
            <a:ext cx="15240000" cy="680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2324100"/>
            <a:ext cx="15240000" cy="313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63700" y="4419600"/>
            <a:ext cx="609600" cy="60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36700" y="4724400"/>
            <a:ext cx="49149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73700" y="4724400"/>
            <a:ext cx="11290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461000"/>
            <a:ext cx="15240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143000"/>
            <a:ext cx="152400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5448300"/>
            <a:ext cx="152400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7937500"/>
            <a:ext cx="15240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-38100" y="3898900"/>
            <a:ext cx="31496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5400000">
            <a:off x="5334000" y="6705600"/>
            <a:ext cx="24765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273300" y="4229100"/>
            <a:ext cx="990600" cy="495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657600" y="4241800"/>
            <a:ext cx="990600" cy="495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822700" y="4419600"/>
            <a:ext cx="3302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098800" y="2476500"/>
            <a:ext cx="889000" cy="889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768600" y="3721100"/>
            <a:ext cx="12446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001000" y="4229100"/>
            <a:ext cx="990600" cy="495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4351000" y="3238500"/>
            <a:ext cx="1625600" cy="162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105900" y="3213100"/>
            <a:ext cx="1625600" cy="1625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3830300" y="3759200"/>
            <a:ext cx="800100" cy="965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6870700" y="4394200"/>
            <a:ext cx="673100" cy="330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6057900" y="4279900"/>
            <a:ext cx="279400" cy="469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5113000" y="2590800"/>
            <a:ext cx="1651000" cy="2298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2387600" y="4343400"/>
            <a:ext cx="381000" cy="381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553200" y="5765800"/>
            <a:ext cx="10210800" cy="1765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“</a:t>
            </a:r>
            <a:r>
              <a:rPr lang="ko-KR" altLang="en-US" sz="7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잼러쉬</a:t>
            </a:r>
            <a:r>
              <a:rPr lang="en-US" altLang="ko-KR" sz="7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”</a:t>
            </a:r>
            <a:r>
              <a:rPr lang="ko-KR" altLang="en-US" sz="7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 기획서</a:t>
            </a:r>
          </a:p>
        </p:txBody>
      </p:sp>
      <p:pic>
        <p:nvPicPr>
          <p:cNvPr id="38" name="Picture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649200" y="4229100"/>
            <a:ext cx="990600" cy="495300"/>
          </a:xfrm>
          <a:prstGeom prst="rect">
            <a:avLst/>
          </a:prstGeom>
        </p:spPr>
      </p:pic>
      <p:pic>
        <p:nvPicPr>
          <p:cNvPr id="39" name="Picture 25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1518900" y="4394200"/>
            <a:ext cx="673100" cy="330200"/>
          </a:xfrm>
          <a:prstGeom prst="rect">
            <a:avLst/>
          </a:prstGeom>
        </p:spPr>
      </p:pic>
      <p:pic>
        <p:nvPicPr>
          <p:cNvPr id="41" name="Picture 2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0372726" y="3867151"/>
            <a:ext cx="895348" cy="895348"/>
          </a:xfrm>
          <a:prstGeom prst="rect">
            <a:avLst/>
          </a:prstGeom>
        </p:spPr>
      </p:pic>
      <p:sp>
        <p:nvSpPr>
          <p:cNvPr id="42" name="TextBox 31"/>
          <p:cNvSpPr txBox="1"/>
          <p:nvPr/>
        </p:nvSpPr>
        <p:spPr>
          <a:xfrm>
            <a:off x="1524000" y="5486400"/>
            <a:ext cx="5029200" cy="2476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기획 </a:t>
            </a:r>
            <a:r>
              <a:rPr lang="en-US" altLang="ko-KR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안제철 </a:t>
            </a:r>
            <a:r>
              <a:rPr lang="en-US" altLang="ko-KR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 강희승</a:t>
            </a:r>
          </a:p>
          <a:p>
            <a:pPr lvl="0" algn="ctr">
              <a:lnSpc>
                <a:spcPct val="99600"/>
              </a:lnSpc>
              <a:defRPr/>
            </a:pPr>
            <a:endParaRPr lang="ko-KR" altLang="en-US" sz="3600" b="0" i="0" u="none" strike="noStrike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개발 </a:t>
            </a:r>
            <a:r>
              <a:rPr lang="en-US" altLang="ko-KR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박소빈 </a:t>
            </a:r>
            <a:r>
              <a:rPr lang="en-US" altLang="ko-KR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3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 이지호</a:t>
            </a:r>
          </a:p>
        </p:txBody>
      </p:sp>
      <p:sp>
        <p:nvSpPr>
          <p:cNvPr id="43" name="TextBox 31"/>
          <p:cNvSpPr txBox="1"/>
          <p:nvPr/>
        </p:nvSpPr>
        <p:spPr>
          <a:xfrm>
            <a:off x="1524000" y="7962900"/>
            <a:ext cx="1524000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600" b="0" i="0" u="none" strike="noStrike">
                <a:solidFill>
                  <a:schemeClr val="tx1"/>
                </a:solidFill>
                <a:latin typeface="배달의민족 도현"/>
                <a:ea typeface="배달의민족 도현"/>
              </a:rPr>
              <a:t>Jem Rush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 광물 단계 및 레퍼런스 이미지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graphicFrame>
        <p:nvGraphicFramePr>
          <p:cNvPr id="146" name="표 145"/>
          <p:cNvGraphicFramePr>
            <a:graphicFrameLocks noGrp="1"/>
          </p:cNvGraphicFramePr>
          <p:nvPr/>
        </p:nvGraphicFramePr>
        <p:xfrm>
          <a:off x="1447800" y="3392053"/>
          <a:ext cx="15468600" cy="4190996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25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돌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(Defalt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400" b="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5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금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( 4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+ 4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400" b="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9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루비 </a:t>
                      </a:r>
                      <a:endParaRPr lang="en-US" altLang="ko-KR" sz="1400" b="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( 8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+ 8</a:t>
                      </a:r>
                      <a:r>
                        <a:rPr lang="ko-KR" altLang="en-US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 b="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철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6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진주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10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토파즈 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9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+ 9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구리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7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자수정 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6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+ 6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에메랄드 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( 10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+ 10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은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8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사파이어 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( 7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+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7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400">
                        <a:solidFill>
                          <a:schemeClr val="dk1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12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다이아몬드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(11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 +  11</a:t>
                      </a: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단계 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배달의민족 도현"/>
                          <a:ea typeface="배달의민족 도현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7" name="그림 146" descr="삼각형, 스크린샷, 라인, 디자인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01366" y="6363852"/>
            <a:ext cx="1367034" cy="1590492"/>
          </a:xfrm>
          <a:prstGeom prst="rect">
            <a:avLst/>
          </a:prstGeom>
        </p:spPr>
      </p:pic>
      <p:pic>
        <p:nvPicPr>
          <p:cNvPr id="148" name="그림 147" descr="디자인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03848" y="3162300"/>
            <a:ext cx="1448952" cy="1448952"/>
          </a:xfrm>
          <a:prstGeom prst="rect">
            <a:avLst/>
          </a:prstGeom>
        </p:spPr>
      </p:pic>
      <p:pic>
        <p:nvPicPr>
          <p:cNvPr id="149" name="그림 148" descr="상자, 디자인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80048" y="4306452"/>
            <a:ext cx="1305410" cy="1305410"/>
          </a:xfrm>
          <a:prstGeom prst="rect">
            <a:avLst/>
          </a:prstGeom>
        </p:spPr>
      </p:pic>
      <p:pic>
        <p:nvPicPr>
          <p:cNvPr id="150" name="Picture 4" descr="Bronze Bar Png - Copper Png, Transparent Png - 796x720 (#1795013) - PinPng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 rot="900000">
            <a:off x="2197777" y="5635922"/>
            <a:ext cx="974224" cy="927632"/>
          </a:xfrm>
          <a:prstGeom prst="rect">
            <a:avLst/>
          </a:prstGeom>
          <a:noFill/>
        </p:spPr>
      </p:pic>
      <p:pic>
        <p:nvPicPr>
          <p:cNvPr id="151" name="Picture 6" descr="Bronze Bars Images – Browse 12,654 Stock Photos, Vectors, and Video | Adobe  Stock"/>
          <p:cNvPicPr>
            <a:picLocks noChangeAspect="1" noChangeArrowheads="1"/>
          </p:cNvPicPr>
          <p:nvPr/>
        </p:nvPicPr>
        <p:blipFill rotWithShape="1">
          <a:blip r:embed="rId11"/>
          <a:srcRect l="35055" r="34121"/>
          <a:stretch>
            <a:fillRect/>
          </a:stretch>
        </p:blipFill>
        <p:spPr>
          <a:xfrm flipH="1">
            <a:off x="2241378" y="6640082"/>
            <a:ext cx="1034070" cy="1019170"/>
          </a:xfrm>
          <a:prstGeom prst="rect">
            <a:avLst/>
          </a:prstGeom>
          <a:noFill/>
        </p:spPr>
      </p:pic>
      <p:pic>
        <p:nvPicPr>
          <p:cNvPr id="152" name="Picture 6" descr="Bronze Bars Images – Browse 12,654 Stock Photos, Vectors, and Video | Adobe  Stock"/>
          <p:cNvPicPr>
            <a:picLocks noChangeAspect="1" noChangeArrowheads="1"/>
          </p:cNvPicPr>
          <p:nvPr/>
        </p:nvPicPr>
        <p:blipFill rotWithShape="1">
          <a:blip r:embed="rId12"/>
          <a:srcRect l="2483" r="64944" b="-1531"/>
          <a:stretch>
            <a:fillRect/>
          </a:stretch>
        </p:blipFill>
        <p:spPr>
          <a:xfrm flipH="1">
            <a:off x="7391400" y="3424077"/>
            <a:ext cx="1092745" cy="1034775"/>
          </a:xfrm>
          <a:prstGeom prst="rect">
            <a:avLst/>
          </a:prstGeom>
          <a:noFill/>
        </p:spPr>
      </p:pic>
      <p:pic>
        <p:nvPicPr>
          <p:cNvPr id="153" name="그림 152" descr="스케치, 원, 디자인이(가) 표시된 사진 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467600" y="4396344"/>
            <a:ext cx="1053110" cy="1053108"/>
          </a:xfrm>
          <a:prstGeom prst="rect">
            <a:avLst/>
          </a:prstGeom>
        </p:spPr>
      </p:pic>
      <p:pic>
        <p:nvPicPr>
          <p:cNvPr id="154" name="그림 153" descr="종이접기, 종이공예, 창작 예술, 종이접기 용지이(가) 표시된 사진  자동 생성된 설명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419564" y="5477616"/>
            <a:ext cx="1038636" cy="1038636"/>
          </a:xfrm>
          <a:prstGeom prst="rect">
            <a:avLst/>
          </a:prstGeom>
        </p:spPr>
      </p:pic>
      <p:pic>
        <p:nvPicPr>
          <p:cNvPr id="155" name="그림 154" descr="일렉트릭 블루, 코발트 블루, 보석, 블루이(가) 표시된 사진  자동 생성된 설명"/>
          <p:cNvPicPr>
            <a:picLocks noChangeAspect="1"/>
          </p:cNvPicPr>
          <p:nvPr/>
        </p:nvPicPr>
        <p:blipFill rotWithShape="1">
          <a:blip r:embed="rId15"/>
          <a:srcRect l="66279" b="63643"/>
          <a:stretch>
            <a:fillRect/>
          </a:stretch>
        </p:blipFill>
        <p:spPr>
          <a:xfrm>
            <a:off x="7576843" y="6516252"/>
            <a:ext cx="957556" cy="1037008"/>
          </a:xfrm>
          <a:prstGeom prst="rect">
            <a:avLst/>
          </a:prstGeom>
        </p:spPr>
      </p:pic>
      <p:pic>
        <p:nvPicPr>
          <p:cNvPr id="156" name="그림 155" descr="레드, 하트, 밸렌타인데이이(가) 표시된 사진  자동 생성된 설명"/>
          <p:cNvPicPr>
            <a:picLocks noChangeAspect="1"/>
          </p:cNvPicPr>
          <p:nvPr/>
        </p:nvPicPr>
        <p:blipFill rotWithShape="1">
          <a:blip r:embed="rId16"/>
          <a:srcRect t="66511" r="80515" b="12872"/>
          <a:stretch>
            <a:fillRect/>
          </a:stretch>
        </p:blipFill>
        <p:spPr>
          <a:xfrm>
            <a:off x="12741518" y="3531054"/>
            <a:ext cx="669682" cy="699198"/>
          </a:xfrm>
          <a:prstGeom prst="rect">
            <a:avLst/>
          </a:prstGeom>
        </p:spPr>
      </p:pic>
      <p:pic>
        <p:nvPicPr>
          <p:cNvPr id="157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7"/>
          <a:srcRect l="68907" t="63564" r="9842" b="17895"/>
          <a:stretch>
            <a:fillRect/>
          </a:stretch>
        </p:blipFill>
        <p:spPr>
          <a:xfrm rot="18335252">
            <a:off x="12714944" y="4571336"/>
            <a:ext cx="841450" cy="734168"/>
          </a:xfrm>
          <a:prstGeom prst="rect">
            <a:avLst/>
          </a:prstGeom>
          <a:noFill/>
        </p:spPr>
      </p:pic>
      <p:pic>
        <p:nvPicPr>
          <p:cNvPr id="158" name="그림 157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2678724" y="5555178"/>
            <a:ext cx="961076" cy="961074"/>
          </a:xfrm>
          <a:prstGeom prst="rect">
            <a:avLst/>
          </a:prstGeom>
        </p:spPr>
      </p:pic>
      <p:sp>
        <p:nvSpPr>
          <p:cNvPr id="159" name="TextBox 14"/>
          <p:cNvSpPr txBox="1"/>
          <p:nvPr/>
        </p:nvSpPr>
        <p:spPr>
          <a:xfrm>
            <a:off x="1371600" y="83439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다아이몬드 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다이아몬드 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소멸 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(12</a:t>
            </a: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단계 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12</a:t>
            </a:r>
            <a:r>
              <a:rPr lang="ko-KR" altLang="en-US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단계</a:t>
            </a:r>
            <a:r>
              <a:rPr lang="en-US" altLang="ko-KR" sz="5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963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364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컨셉 레퍼런스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graphicFrame>
        <p:nvGraphicFramePr>
          <p:cNvPr id="160" name="표 159"/>
          <p:cNvGraphicFramePr>
            <a:graphicFrameLocks noGrp="1"/>
          </p:cNvGraphicFramePr>
          <p:nvPr/>
        </p:nvGraphicFramePr>
        <p:xfrm>
          <a:off x="1295400" y="2926701"/>
          <a:ext cx="15620999" cy="6712599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862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4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9499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주요색상코드 </a:t>
                      </a:r>
                      <a:r>
                        <a:rPr lang="en-US" altLang="ko-KR" sz="1500" b="0">
                          <a:latin typeface="배달의민족 도현"/>
                          <a:ea typeface="배달의민족 도현"/>
                        </a:rPr>
                        <a:t>(</a:t>
                      </a:r>
                      <a:r>
                        <a:rPr lang="en-US" altLang="ko-KR" sz="1600">
                          <a:latin typeface="배달의민족 도현"/>
                          <a:ea typeface="배달의민족 도현"/>
                        </a:rPr>
                        <a:t>HEX</a:t>
                      </a:r>
                      <a:r>
                        <a:rPr lang="en-US" altLang="ko-KR" sz="1500" b="0"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ko-KR" altLang="en-US" sz="1500" b="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500" b="0">
                          <a:latin typeface="배달의민족 도현"/>
                          <a:ea typeface="배달의민족 도현"/>
                        </a:rPr>
                        <a:t>Scale </a:t>
                      </a: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이미지 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제작 모양 </a:t>
                      </a:r>
                      <a:r>
                        <a:rPr lang="en-US" altLang="ko-KR" sz="1500" b="0">
                          <a:latin typeface="배달의민족 도현"/>
                          <a:ea typeface="배달의민족 도현"/>
                        </a:rPr>
                        <a:t>( 10</a:t>
                      </a:r>
                      <a:r>
                        <a:rPr lang="ko-KR" altLang="en-US" sz="1500" b="0">
                          <a:latin typeface="배달의민족 도현"/>
                          <a:ea typeface="배달의민족 도현"/>
                        </a:rPr>
                        <a:t>페이지 레퍼런스 이미지 참조 </a:t>
                      </a:r>
                      <a:r>
                        <a:rPr lang="en-US" altLang="ko-KR" sz="1500" b="0">
                          <a:latin typeface="배달의민족 도현"/>
                          <a:ea typeface="배달의민족 도현"/>
                        </a:rPr>
                        <a:t>)</a:t>
                      </a:r>
                      <a:endParaRPr lang="ko-KR" altLang="en-US" sz="1500" b="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#BDBDBD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15%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rowSpan="1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250 x 250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레퍼런스 이미지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#BBC9CA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18%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레퍼런스 이미지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#DB8B64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21%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주괴 모양을 띄고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#C0C0C0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25%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주괴 모양을 띄고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#ECC758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30%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주괴 모양을 띄고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진주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#F9F9FC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40%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원형모양을 가지고 있으며 </a:t>
                      </a: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“</a:t>
                      </a: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구</a:t>
                      </a: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”</a:t>
                      </a: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의 오른쪽 상단 부분에 빛이 반사됨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자수정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#C408CB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50%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수정모양을 띄고 있으며 빛 반사각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사파이어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#93BDDA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60%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눈물 모양을 하고 있으며 빛 반사각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루비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#B93023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70%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하트 모양을 가지고 있으며 빛 반사각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토파즈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#FAE47F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80%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세로직선의 길이가 긴 </a:t>
                      </a: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8</a:t>
                      </a: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각형의 모양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에메랄드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#59D25F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90%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정 </a:t>
                      </a: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6</a:t>
                      </a: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각형 모양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775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다이아몬드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#6AFFF8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>
                          <a:latin typeface="배달의민족 도현"/>
                          <a:ea typeface="배달의민족 도현"/>
                        </a:rPr>
                        <a:t>100%</a:t>
                      </a:r>
                      <a:endParaRPr lang="ko-KR" altLang="en-US" sz="120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200">
                          <a:latin typeface="배달의민족 도현"/>
                          <a:ea typeface="배달의민족 도현"/>
                        </a:rPr>
                        <a:t>레퍼런스 이미지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13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광물 조건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sp>
        <p:nvSpPr>
          <p:cNvPr id="161" name="내용 개체 틀 9"/>
          <p:cNvSpPr>
            <a:spLocks noGrp="1"/>
          </p:cNvSpPr>
          <p:nvPr/>
        </p:nvSpPr>
        <p:spPr>
          <a:xfrm>
            <a:off x="649804" y="3144208"/>
            <a:ext cx="16266596" cy="253269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모든 광물 오브젝트의 이미지 크기는 </a:t>
            </a:r>
            <a:r>
              <a:rPr kumimoji="0" lang="en-US" altLang="ko-KR" sz="2600" b="1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250x250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이며 유니티 </a:t>
            </a:r>
            <a: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Scale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을 통해</a:t>
            </a:r>
            <a: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 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크기조절</a:t>
            </a: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b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</a:br>
            <a: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 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 </a:t>
            </a:r>
            <a:r>
              <a:rPr kumimoji="0" lang="en-US" altLang="ko-KR" sz="2600" b="1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Scale</a:t>
            </a:r>
            <a:r>
              <a:rPr kumimoji="0" lang="ko-KR" altLang="en-US" sz="2600" b="1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을 미리 조정한 이후 </a:t>
            </a:r>
            <a:r>
              <a:rPr kumimoji="0" lang="en-US" altLang="ko-KR" sz="2600" b="1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Prepeb</a:t>
            </a:r>
            <a:r>
              <a:rPr kumimoji="0" lang="ko-KR" altLang="en-US" sz="2600" b="1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으로 사용할 것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 </a:t>
            </a:r>
            <a: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]</a:t>
            </a: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이미지 파일은 벡터형식으로 작업 및 확장자는 </a:t>
            </a:r>
            <a: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PNG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로 설정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Colliader 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사용은 </a:t>
            </a:r>
            <a: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Poligon Collider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사용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</p:txBody>
      </p:sp>
      <p:pic>
        <p:nvPicPr>
          <p:cNvPr id="162" name="Picture 2" descr="250X250 – Kell's Garden City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822176" y="6782761"/>
            <a:ext cx="2381250" cy="2381250"/>
          </a:xfrm>
          <a:prstGeom prst="rect">
            <a:avLst/>
          </a:prstGeom>
          <a:noFill/>
        </p:spPr>
      </p:pic>
      <p:sp>
        <p:nvSpPr>
          <p:cNvPr id="163" name="직사각형 162"/>
          <p:cNvSpPr/>
          <p:nvPr/>
        </p:nvSpPr>
        <p:spPr>
          <a:xfrm>
            <a:off x="1187301" y="7760660"/>
            <a:ext cx="1473200" cy="52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65" name="Picture 2" descr="250X250 – Kell's Garden City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086350" y="6782761"/>
            <a:ext cx="2381250" cy="2381250"/>
          </a:xfrm>
          <a:prstGeom prst="rect">
            <a:avLst/>
          </a:prstGeom>
          <a:noFill/>
        </p:spPr>
      </p:pic>
      <p:pic>
        <p:nvPicPr>
          <p:cNvPr id="167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8"/>
          <a:srcRect l="68907" t="63564" r="9842" b="17895"/>
          <a:stretch>
            <a:fillRect/>
          </a:stretch>
        </p:blipFill>
        <p:spPr>
          <a:xfrm rot="18335252">
            <a:off x="5035079" y="6839026"/>
            <a:ext cx="2483790" cy="2167116"/>
          </a:xfrm>
          <a:prstGeom prst="rect">
            <a:avLst/>
          </a:prstGeom>
          <a:noFill/>
        </p:spPr>
      </p:pic>
      <p:sp>
        <p:nvSpPr>
          <p:cNvPr id="168" name="내용 개체 틀 9"/>
          <p:cNvSpPr txBox="1"/>
          <p:nvPr/>
        </p:nvSpPr>
        <p:spPr>
          <a:xfrm>
            <a:off x="8229600" y="6774017"/>
            <a:ext cx="8991600" cy="248428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altLang="ko-KR" sz="2600">
                <a:latin typeface="배달의민족 도현"/>
                <a:ea typeface="배달의민족 도현"/>
              </a:rPr>
              <a:t>250x250 </a:t>
            </a:r>
            <a:r>
              <a:rPr lang="ko-KR" altLang="en-US" sz="2600">
                <a:latin typeface="배달의민족 도현"/>
                <a:ea typeface="배달의민족 도현"/>
              </a:rPr>
              <a:t>캔버스 기준 세로 비율은 캔버스와 딱 맞게 제작</a:t>
            </a:r>
          </a:p>
          <a:p>
            <a:pPr marL="0" lvl="0" indent="0">
              <a:buNone/>
              <a:defRPr/>
            </a:pPr>
            <a:endParaRPr lang="en-US" altLang="ko-KR" sz="26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en-US" altLang="ko-KR" sz="2600">
                <a:latin typeface="배달의민족 도현"/>
                <a:ea typeface="배달의민족 도현"/>
              </a:rPr>
              <a:t>PNG</a:t>
            </a:r>
            <a:r>
              <a:rPr lang="ko-KR" altLang="en-US" sz="2600">
                <a:latin typeface="배달의민족 도현"/>
                <a:ea typeface="배달의민족 도현"/>
              </a:rPr>
              <a:t> 이미지기에 기본적인 이미지의 모양은 사각형이기에</a:t>
            </a:r>
          </a:p>
          <a:p>
            <a:pPr marL="0" lvl="0" indent="0">
              <a:buNone/>
              <a:defRPr/>
            </a:pPr>
            <a:r>
              <a:rPr lang="en-US" altLang="ko-KR" sz="2600">
                <a:solidFill>
                  <a:srgbClr val="FF0000"/>
                </a:solidFill>
                <a:latin typeface="배달의민족 도현"/>
                <a:ea typeface="배달의민족 도현"/>
              </a:rPr>
              <a:t>Poligon Collider</a:t>
            </a:r>
            <a:r>
              <a:rPr lang="ko-KR" altLang="en-US" sz="2600">
                <a:solidFill>
                  <a:srgbClr val="FF0000"/>
                </a:solidFill>
                <a:latin typeface="배달의민족 도현"/>
                <a:ea typeface="배달의민족 도현"/>
              </a:rPr>
              <a:t>를 통해 충돌처리</a:t>
            </a:r>
          </a:p>
        </p:txBody>
      </p:sp>
      <p:sp>
        <p:nvSpPr>
          <p:cNvPr id="169" name="화살표: 아래쪽 38"/>
          <p:cNvSpPr/>
          <p:nvPr/>
        </p:nvSpPr>
        <p:spPr>
          <a:xfrm rot="16200000">
            <a:off x="3763888" y="7505701"/>
            <a:ext cx="761999" cy="914400"/>
          </a:xfrm>
          <a:prstGeom prst="downArrow">
            <a:avLst>
              <a:gd name="adj1" fmla="val 50000"/>
              <a:gd name="adj2" fmla="val 4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510764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2"/>
          <a:srcRect l="27129" t="2378" r="26544" b="3674"/>
          <a:stretch>
            <a:fillRect/>
          </a:stretch>
        </p:blipFill>
        <p:spPr>
          <a:xfrm>
            <a:off x="7392821" y="6164227"/>
            <a:ext cx="1751179" cy="3551273"/>
          </a:xfrm>
          <a:prstGeom prst="rect">
            <a:avLst/>
          </a:prstGeom>
          <a:noFill/>
        </p:spPr>
      </p:pic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기본 스폰 기준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sp>
        <p:nvSpPr>
          <p:cNvPr id="161" name="내용 개체 틀 9"/>
          <p:cNvSpPr>
            <a:spLocks noGrp="1"/>
          </p:cNvSpPr>
          <p:nvPr/>
        </p:nvSpPr>
        <p:spPr>
          <a:xfrm>
            <a:off x="649804" y="3144208"/>
            <a:ext cx="16266596" cy="2532691"/>
          </a:xfrm>
          <a:prstGeom prst="rect">
            <a:avLst/>
          </a:prstGeom>
        </p:spPr>
        <p:txBody>
          <a:bodyPr vert="horz" lIns="91440" tIns="45720" rIns="91440" bIns="45720" anchor="ctr" anchorCtr="0">
            <a:noAutofit/>
          </a:bodyPr>
          <a:lstStyle/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게임을 진행 하기 위해 기본적으로 사용되는 광물은 </a:t>
            </a:r>
            <a:r>
              <a:rPr kumimoji="0" lang="en-US" altLang="ko-KR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돌</a:t>
            </a:r>
            <a:r>
              <a:rPr kumimoji="0" lang="en-US" altLang="ko-KR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”</a:t>
            </a: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이지만 획득한 점수에 비례하여 사용이 가능한 광물을 점점 늘려나간다</a:t>
            </a:r>
            <a:r>
              <a:rPr kumimoji="0" lang="en-US" altLang="ko-KR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.</a:t>
            </a:r>
          </a:p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endParaRPr kumimoji="0" lang="en-US" altLang="ko-KR" sz="2500" b="0" i="0" u="none" strike="noStrike" kern="1200" cap="none" spc="0" normalizeH="0" baseline="0">
              <a:solidFill>
                <a:schemeClr val="tx1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즉 </a:t>
            </a:r>
            <a:r>
              <a:rPr kumimoji="0" lang="en-US" altLang="ko-KR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수박게임</a:t>
            </a:r>
            <a:r>
              <a:rPr kumimoji="0" lang="en-US" altLang="ko-KR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”</a:t>
            </a: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의 과일 시스템에서 플레이어가 사용해야하는 과일의 종류가 매번 바뀌는 것처럼 광물 시스템도 획득한 점수에 비례하여 바뀐다</a:t>
            </a:r>
            <a:r>
              <a:rPr kumimoji="0" lang="en-US" altLang="ko-KR" sz="2500" b="0" i="0" u="none" strike="noStrike" kern="1200" cap="none" spc="0" normalizeH="0" baseline="0">
                <a:solidFill>
                  <a:schemeClr val="tx1"/>
                </a:solidFill>
                <a:latin typeface="배달의민족 도현"/>
                <a:ea typeface="배달의민족 도현"/>
                <a:cs typeface="Arial"/>
              </a:rPr>
              <a:t>.</a:t>
            </a:r>
          </a:p>
        </p:txBody>
      </p:sp>
      <p:sp>
        <p:nvSpPr>
          <p:cNvPr id="170" name="내용 개체 틀 9"/>
          <p:cNvSpPr txBox="1"/>
          <p:nvPr/>
        </p:nvSpPr>
        <p:spPr>
          <a:xfrm>
            <a:off x="990600" y="8720762"/>
            <a:ext cx="4384418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수박게임 플레이중  과일을 사용할 수록</a:t>
            </a:r>
          </a:p>
          <a:p>
            <a:pPr marL="0" lvl="0" indent="0" algn="ctr">
              <a:buNone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다음 사용할 과일이 바뀌는 시스템</a:t>
            </a:r>
          </a:p>
        </p:txBody>
      </p:sp>
      <p:sp>
        <p:nvSpPr>
          <p:cNvPr id="171" name="화살표: 오른쪽 17"/>
          <p:cNvSpPr/>
          <p:nvPr/>
        </p:nvSpPr>
        <p:spPr>
          <a:xfrm>
            <a:off x="6258606" y="6947647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2" name="Picture 2" descr="죽이고 싶은 과일과 십선…백선…천선… '수박게임' &lt; 리뷰 &lt; 리뷰 &lt; 기사본문 - 게임어바웃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011514" y="6118380"/>
            <a:ext cx="4246286" cy="2377920"/>
          </a:xfrm>
          <a:prstGeom prst="rect">
            <a:avLst/>
          </a:prstGeom>
          <a:noFill/>
        </p:spPr>
      </p:pic>
      <p:sp>
        <p:nvSpPr>
          <p:cNvPr id="173" name="직사각형 172"/>
          <p:cNvSpPr/>
          <p:nvPr/>
        </p:nvSpPr>
        <p:spPr>
          <a:xfrm>
            <a:off x="4152900" y="6282362"/>
            <a:ext cx="922115" cy="842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4" name="그림 173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13331" y="8991648"/>
            <a:ext cx="421069" cy="555578"/>
          </a:xfrm>
          <a:prstGeom prst="rect">
            <a:avLst/>
          </a:prstGeom>
        </p:spPr>
      </p:pic>
      <p:cxnSp>
        <p:nvCxnSpPr>
          <p:cNvPr id="175" name="직선 연결선 32"/>
          <p:cNvCxnSpPr/>
          <p:nvPr/>
        </p:nvCxnSpPr>
        <p:spPr>
          <a:xfrm flipH="1">
            <a:off x="7378708" y="8877300"/>
            <a:ext cx="18713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6" name="그림 175" descr="디자인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flipH="1">
            <a:off x="8076696" y="8801100"/>
            <a:ext cx="457704" cy="457704"/>
          </a:xfrm>
          <a:prstGeom prst="rect">
            <a:avLst/>
          </a:prstGeom>
        </p:spPr>
      </p:pic>
      <p:pic>
        <p:nvPicPr>
          <p:cNvPr id="177" name="그림 176" descr="상자, 디자인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491175" y="9029700"/>
            <a:ext cx="457686" cy="457686"/>
          </a:xfrm>
          <a:prstGeom prst="rect">
            <a:avLst/>
          </a:prstGeom>
        </p:spPr>
      </p:pic>
      <p:sp>
        <p:nvSpPr>
          <p:cNvPr id="178" name="직사각형 177"/>
          <p:cNvSpPr/>
          <p:nvPr/>
        </p:nvSpPr>
        <p:spPr>
          <a:xfrm>
            <a:off x="7544358" y="9116720"/>
            <a:ext cx="393870" cy="359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9" name="내용 개체 틀 9"/>
          <p:cNvSpPr txBox="1"/>
          <p:nvPr/>
        </p:nvSpPr>
        <p:spPr>
          <a:xfrm>
            <a:off x="10210801" y="6362700"/>
            <a:ext cx="6858000" cy="2895241"/>
          </a:xfrm>
          <a:prstGeom prst="rect">
            <a:avLst/>
          </a:prstGeom>
        </p:spPr>
        <p:txBody>
          <a:bodyPr vert="horz" lIns="91440" tIns="45720" rIns="91440" bIns="4572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게임 시작 시 </a:t>
            </a:r>
            <a:r>
              <a:rPr lang="en-US" altLang="ko-KR" sz="2500">
                <a:latin typeface="배달의민족 도현"/>
                <a:ea typeface="배달의민족 도현"/>
              </a:rPr>
              <a:t>Defalt </a:t>
            </a:r>
            <a:r>
              <a:rPr lang="ko-KR" altLang="en-US" sz="2500">
                <a:latin typeface="배달의민족 도현"/>
                <a:ea typeface="배달의민족 도현"/>
              </a:rPr>
              <a:t>값은 </a:t>
            </a:r>
            <a:r>
              <a:rPr lang="en-US" altLang="ko-KR" sz="2500">
                <a:latin typeface="배달의민족 도현"/>
                <a:ea typeface="배달의민족 도현"/>
              </a:rPr>
              <a:t>“</a:t>
            </a:r>
            <a:r>
              <a:rPr lang="ko-KR" altLang="en-US" sz="2500">
                <a:latin typeface="배달의민족 도현"/>
                <a:ea typeface="배달의민족 도현"/>
              </a:rPr>
              <a:t>돌</a:t>
            </a:r>
            <a:r>
              <a:rPr lang="en-US" altLang="ko-KR" sz="2500">
                <a:latin typeface="배달의민족 도현"/>
                <a:ea typeface="배달의민족 도현"/>
              </a:rPr>
              <a:t>”</a:t>
            </a:r>
            <a:r>
              <a:rPr lang="ko-KR" altLang="en-US" sz="2500">
                <a:latin typeface="배달의민족 도현"/>
                <a:ea typeface="배달의민족 도현"/>
              </a:rPr>
              <a:t>로 시작이지만 </a:t>
            </a:r>
          </a:p>
          <a:p>
            <a:pPr marL="0" lvl="0" indent="0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다음 발사가 가능한 광물은 랜덤적으로 배치</a:t>
            </a:r>
          </a:p>
          <a:p>
            <a:pPr marL="0" lvl="0" indent="0">
              <a:buNone/>
              <a:defRPr/>
            </a:pPr>
            <a:endParaRPr lang="en-US" altLang="ko-KR" sz="25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500" b="1">
                <a:latin typeface="배달의민족 도현"/>
                <a:ea typeface="배달의민족 도현"/>
              </a:rPr>
              <a:t>허나 진주</a:t>
            </a:r>
            <a:r>
              <a:rPr lang="en-US" altLang="ko-KR" sz="2500" b="1">
                <a:latin typeface="배달의민족 도현"/>
                <a:ea typeface="배달의민족 도현"/>
              </a:rPr>
              <a:t>(6</a:t>
            </a:r>
            <a:r>
              <a:rPr lang="ko-KR" altLang="en-US" sz="2500" b="1">
                <a:latin typeface="배달의민족 도현"/>
                <a:ea typeface="배달의민족 도현"/>
              </a:rPr>
              <a:t>단계</a:t>
            </a:r>
            <a:r>
              <a:rPr lang="en-US" altLang="ko-KR" sz="2500" b="1">
                <a:latin typeface="배달의민족 도현"/>
                <a:ea typeface="배달의민족 도현"/>
              </a:rPr>
              <a:t>)</a:t>
            </a:r>
            <a:r>
              <a:rPr lang="ko-KR" altLang="en-US" sz="2500">
                <a:latin typeface="배달의민족 도현"/>
                <a:ea typeface="배달의민족 도현"/>
              </a:rPr>
              <a:t>까지만 기본스폰이 가능하며 </a:t>
            </a:r>
          </a:p>
          <a:p>
            <a:pPr marL="0" lvl="0" indent="0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그 이후 단계는 스폰 불가 </a:t>
            </a:r>
          </a:p>
        </p:txBody>
      </p:sp>
      <p:sp>
        <p:nvSpPr>
          <p:cNvPr id="180" name="내용 개체 틀 9"/>
          <p:cNvSpPr txBox="1"/>
          <p:nvPr/>
        </p:nvSpPr>
        <p:spPr>
          <a:xfrm>
            <a:off x="6446207" y="9029700"/>
            <a:ext cx="1071366" cy="53383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600"/>
              <a:t>다음 광물</a:t>
            </a:r>
          </a:p>
        </p:txBody>
      </p:sp>
    </p:spTree>
    <p:extLst>
      <p:ext uri="{BB962C8B-B14F-4D97-AF65-F5344CB8AC3E}">
        <p14:creationId xmlns:p14="http://schemas.microsoft.com/office/powerpoint/2010/main" val="311560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sp>
        <p:nvSpPr>
          <p:cNvPr id="161" name="내용 개체 틀 9"/>
          <p:cNvSpPr>
            <a:spLocks noGrp="1"/>
          </p:cNvSpPr>
          <p:nvPr/>
        </p:nvSpPr>
        <p:spPr>
          <a:xfrm>
            <a:off x="649804" y="3144208"/>
            <a:ext cx="16266596" cy="1313491"/>
          </a:xfrm>
          <a:prstGeom prst="rect">
            <a:avLst/>
          </a:prstGeom>
        </p:spPr>
        <p:txBody>
          <a:bodyPr vert="horz" lIns="91440" tIns="45720" rIns="91440" bIns="45720" anchor="t" anchorCtr="0">
            <a:noAutofit/>
          </a:bodyPr>
          <a:lstStyle/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새총 시스템은 오브젝트 발사를 위한 플레이어의 가장 기본적인 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행동 시스템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”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으로 </a:t>
            </a: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  플레이어가 설정한 위치에 광물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(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오브젝트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)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가 위치할 수 있게 만드는 시스템이다</a:t>
            </a:r>
          </a:p>
        </p:txBody>
      </p:sp>
      <p:cxnSp>
        <p:nvCxnSpPr>
          <p:cNvPr id="182" name="직선 연결선 35"/>
          <p:cNvCxnSpPr/>
          <p:nvPr/>
        </p:nvCxnSpPr>
        <p:spPr>
          <a:xfrm>
            <a:off x="550500" y="5143500"/>
            <a:ext cx="173565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3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7"/>
          <a:srcRect l="27129" t="2378" r="26544" b="3674"/>
          <a:stretch>
            <a:fillRect/>
          </a:stretch>
        </p:blipFill>
        <p:spPr>
          <a:xfrm>
            <a:off x="1009501" y="5755086"/>
            <a:ext cx="1967023" cy="3988989"/>
          </a:xfrm>
          <a:prstGeom prst="rect">
            <a:avLst/>
          </a:prstGeom>
          <a:noFill/>
        </p:spPr>
      </p:pic>
      <p:pic>
        <p:nvPicPr>
          <p:cNvPr id="184" name="그림 183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44124" y="8959110"/>
            <a:ext cx="472968" cy="624056"/>
          </a:xfrm>
          <a:prstGeom prst="rect">
            <a:avLst/>
          </a:prstGeom>
        </p:spPr>
      </p:pic>
      <p:cxnSp>
        <p:nvCxnSpPr>
          <p:cNvPr id="185" name="직선 연결선 24"/>
          <p:cNvCxnSpPr/>
          <p:nvPr/>
        </p:nvCxnSpPr>
        <p:spPr>
          <a:xfrm flipH="1">
            <a:off x="1115827" y="8944734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6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7"/>
          <a:srcRect l="27129" t="2378" r="26544" b="3674"/>
          <a:stretch>
            <a:fillRect/>
          </a:stretch>
        </p:blipFill>
        <p:spPr>
          <a:xfrm>
            <a:off x="7634177" y="5726511"/>
            <a:ext cx="1967023" cy="3988989"/>
          </a:xfrm>
          <a:prstGeom prst="rect">
            <a:avLst/>
          </a:prstGeom>
          <a:noFill/>
        </p:spPr>
      </p:pic>
      <p:pic>
        <p:nvPicPr>
          <p:cNvPr id="187" name="그림 186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7531792">
            <a:off x="8368800" y="8930535"/>
            <a:ext cx="472968" cy="624056"/>
          </a:xfrm>
          <a:prstGeom prst="rect">
            <a:avLst/>
          </a:prstGeom>
        </p:spPr>
      </p:pic>
      <p:cxnSp>
        <p:nvCxnSpPr>
          <p:cNvPr id="188" name="직선 연결선 42"/>
          <p:cNvCxnSpPr/>
          <p:nvPr/>
        </p:nvCxnSpPr>
        <p:spPr>
          <a:xfrm flipH="1">
            <a:off x="7740503" y="8916159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/>
          <p:cNvGrpSpPr/>
          <p:nvPr/>
        </p:nvGrpSpPr>
        <p:grpSpPr>
          <a:xfrm>
            <a:off x="4290902" y="5726511"/>
            <a:ext cx="1967023" cy="3988989"/>
            <a:chOff x="723014" y="2869010"/>
            <a:chExt cx="1967023" cy="3988989"/>
          </a:xfrm>
        </p:grpSpPr>
        <p:pic>
          <p:nvPicPr>
            <p:cNvPr id="190" name="Picture 2" descr="핸드폰 Png 이미지 - Freepik에서 무료 다운로드"/>
            <p:cNvPicPr>
              <a:picLocks noChangeAspect="1" noChangeArrowheads="1"/>
            </p:cNvPicPr>
            <p:nvPr/>
          </p:nvPicPr>
          <p:blipFill rotWithShape="1">
            <a:blip r:embed="rId7"/>
            <a:srcRect l="27129" t="2378" r="26544" b="3674"/>
            <a:stretch>
              <a:fillRect/>
            </a:stretch>
          </p:blipFill>
          <p:spPr>
            <a:xfrm>
              <a:off x="723014" y="2869010"/>
              <a:ext cx="1967023" cy="3988989"/>
            </a:xfrm>
            <a:prstGeom prst="rect">
              <a:avLst/>
            </a:prstGeom>
            <a:noFill/>
          </p:spPr>
        </p:pic>
        <p:pic>
          <p:nvPicPr>
            <p:cNvPr id="191" name="그림 36" descr="디자인, 예술이(가) 표시된 사진  중간 신뢰도로 자동 생성된 설명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20036932">
              <a:off x="1457637" y="6073034"/>
              <a:ext cx="472968" cy="624056"/>
            </a:xfrm>
            <a:prstGeom prst="rect">
              <a:avLst/>
            </a:prstGeom>
          </p:spPr>
        </p:pic>
        <p:cxnSp>
          <p:nvCxnSpPr>
            <p:cNvPr id="192" name="직선 연결선 38"/>
            <p:cNvCxnSpPr/>
            <p:nvPr/>
          </p:nvCxnSpPr>
          <p:spPr>
            <a:xfrm flipH="1">
              <a:off x="829340" y="6058658"/>
              <a:ext cx="17650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내용 개체 틀 9"/>
          <p:cNvSpPr txBox="1"/>
          <p:nvPr/>
        </p:nvSpPr>
        <p:spPr>
          <a:xfrm>
            <a:off x="10727654" y="6249987"/>
            <a:ext cx="6798347" cy="3008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새총을 매 초마다 각도가 변경되며 최대 </a:t>
            </a:r>
            <a:r>
              <a:rPr lang="en-US" altLang="ko-KR" sz="2000">
                <a:latin typeface="배달의민족 도현"/>
                <a:ea typeface="배달의민족 도현"/>
              </a:rPr>
              <a:t>180</a:t>
            </a:r>
            <a:r>
              <a:rPr lang="ko-KR" altLang="en-US" sz="2000">
                <a:latin typeface="배달의민족 도현"/>
                <a:ea typeface="배달의민족 도현"/>
              </a:rPr>
              <a:t>도의 각도를 가진다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</a:p>
          <a:p>
            <a:pPr marL="0" lvl="0" indent="0">
              <a:buNone/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만약 </a:t>
            </a:r>
            <a:r>
              <a:rPr lang="en-US" altLang="ko-KR" sz="2000">
                <a:latin typeface="배달의민족 도현"/>
                <a:ea typeface="배달의민족 도현"/>
              </a:rPr>
              <a:t>180</a:t>
            </a:r>
            <a:r>
              <a:rPr lang="ko-KR" altLang="en-US" sz="2000">
                <a:latin typeface="배달의민족 도현"/>
                <a:ea typeface="배달의민족 도현"/>
              </a:rPr>
              <a:t>도에 도달을 했을 경우 </a:t>
            </a:r>
            <a:r>
              <a:rPr lang="en-US" altLang="ko-KR" sz="2000">
                <a:latin typeface="배달의민족 도현"/>
                <a:ea typeface="배달의민족 도현"/>
              </a:rPr>
              <a:t>0</a:t>
            </a:r>
            <a:r>
              <a:rPr lang="ko-KR" altLang="en-US" sz="2000">
                <a:latin typeface="배달의민족 도현"/>
                <a:ea typeface="배달의민족 도현"/>
              </a:rPr>
              <a:t>도의 각도까지 다시 새총의 각이 변경된다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</a:p>
          <a:p>
            <a:pPr marL="0" lvl="0" indent="0">
              <a:buNone/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게임 시작시의 각도는 </a:t>
            </a:r>
            <a:r>
              <a:rPr lang="en-US" altLang="ko-KR" sz="2000">
                <a:latin typeface="배달의민족 도현"/>
                <a:ea typeface="배달의민족 도현"/>
              </a:rPr>
              <a:t>90</a:t>
            </a:r>
            <a:r>
              <a:rPr lang="ko-KR" altLang="en-US" sz="2000">
                <a:latin typeface="배달의민족 도현"/>
                <a:ea typeface="배달의민족 도현"/>
              </a:rPr>
              <a:t>도로 고정</a:t>
            </a:r>
          </a:p>
        </p:txBody>
      </p:sp>
      <p:sp>
        <p:nvSpPr>
          <p:cNvPr id="194" name="화살표: 아래쪽 44"/>
          <p:cNvSpPr/>
          <p:nvPr/>
        </p:nvSpPr>
        <p:spPr>
          <a:xfrm rot="16200000">
            <a:off x="3432319" y="7438914"/>
            <a:ext cx="475146" cy="62133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195" name="화살표: 아래쪽 45"/>
          <p:cNvSpPr/>
          <p:nvPr/>
        </p:nvSpPr>
        <p:spPr>
          <a:xfrm rot="16200000">
            <a:off x="6706506" y="7490861"/>
            <a:ext cx="475146" cy="62133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196" name="내용 개체 틀 9"/>
          <p:cNvSpPr txBox="1"/>
          <p:nvPr/>
        </p:nvSpPr>
        <p:spPr>
          <a:xfrm>
            <a:off x="3034801" y="7141919"/>
            <a:ext cx="1232399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1</a:t>
            </a:r>
            <a:r>
              <a:rPr lang="ko-KR" altLang="en-US" sz="1400">
                <a:latin typeface="배달의민족 도현"/>
                <a:ea typeface="배달의민족 도현"/>
              </a:rPr>
              <a:t>초 경과</a:t>
            </a:r>
          </a:p>
        </p:txBody>
      </p:sp>
      <p:sp>
        <p:nvSpPr>
          <p:cNvPr id="197" name="내용 개체 틀 9"/>
          <p:cNvSpPr txBox="1"/>
          <p:nvPr/>
        </p:nvSpPr>
        <p:spPr>
          <a:xfrm>
            <a:off x="6311401" y="7193866"/>
            <a:ext cx="1232399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1</a:t>
            </a:r>
            <a:r>
              <a:rPr lang="ko-KR" altLang="en-US" sz="1400">
                <a:latin typeface="배달의민족 도현"/>
                <a:ea typeface="배달의민족 도현"/>
              </a:rPr>
              <a:t>초 경과</a:t>
            </a:r>
          </a:p>
        </p:txBody>
      </p:sp>
      <p:sp>
        <p:nvSpPr>
          <p:cNvPr id="198" name="내용 개체 틀 9"/>
          <p:cNvSpPr txBox="1"/>
          <p:nvPr/>
        </p:nvSpPr>
        <p:spPr>
          <a:xfrm>
            <a:off x="1115828" y="8467857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시작 각도 </a:t>
            </a:r>
            <a:r>
              <a:rPr lang="en-US" altLang="ko-KR" sz="1400">
                <a:latin typeface="배달의민족 도현"/>
                <a:ea typeface="배달의민족 도현"/>
              </a:rPr>
              <a:t>90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</a:p>
        </p:txBody>
      </p:sp>
      <p:sp>
        <p:nvSpPr>
          <p:cNvPr id="199" name="내용 개체 틀 9"/>
          <p:cNvSpPr txBox="1"/>
          <p:nvPr/>
        </p:nvSpPr>
        <p:spPr>
          <a:xfrm>
            <a:off x="4384825" y="8439282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각도 </a:t>
            </a:r>
            <a:r>
              <a:rPr lang="en-US" altLang="ko-KR" sz="1400">
                <a:latin typeface="배달의민족 도현"/>
                <a:ea typeface="배달의민족 도현"/>
              </a:rPr>
              <a:t>135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</a:p>
        </p:txBody>
      </p:sp>
      <p:sp>
        <p:nvSpPr>
          <p:cNvPr id="200" name="내용 개체 틀 9"/>
          <p:cNvSpPr txBox="1"/>
          <p:nvPr/>
        </p:nvSpPr>
        <p:spPr>
          <a:xfrm>
            <a:off x="7728100" y="8439282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각도 </a:t>
            </a:r>
            <a:r>
              <a:rPr lang="en-US" altLang="ko-KR" sz="1400">
                <a:latin typeface="배달의민족 도현"/>
                <a:ea typeface="배달의민족 도현"/>
              </a:rPr>
              <a:t>180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425689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sp>
        <p:nvSpPr>
          <p:cNvPr id="161" name="내용 개체 틀 9"/>
          <p:cNvSpPr>
            <a:spLocks noGrp="1"/>
          </p:cNvSpPr>
          <p:nvPr/>
        </p:nvSpPr>
        <p:spPr>
          <a:xfrm>
            <a:off x="649804" y="3144208"/>
            <a:ext cx="16266596" cy="1313491"/>
          </a:xfrm>
          <a:prstGeom prst="rect">
            <a:avLst/>
          </a:prstGeom>
        </p:spPr>
        <p:txBody>
          <a:bodyPr vert="horz" lIns="91440" tIns="45720" rIns="91440" bIns="45720" anchor="t" anchorCtr="0">
            <a:noAutofit/>
          </a:bodyPr>
          <a:lstStyle/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새총 시스템은 오브젝트 발사를 위한 플레이어의 가장 기본적인 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행동 시스템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”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으로 </a:t>
            </a: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  플레이어가 설정한 위치에 광물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(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오브젝트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)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가 위치할 수 있게 만드는 시스템이다</a:t>
            </a:r>
          </a:p>
        </p:txBody>
      </p:sp>
      <p:cxnSp>
        <p:nvCxnSpPr>
          <p:cNvPr id="182" name="직선 연결선 35"/>
          <p:cNvCxnSpPr/>
          <p:nvPr/>
        </p:nvCxnSpPr>
        <p:spPr>
          <a:xfrm>
            <a:off x="550500" y="5143500"/>
            <a:ext cx="173565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3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7"/>
          <a:srcRect l="27129" t="2378" r="26544" b="3674"/>
          <a:stretch>
            <a:fillRect/>
          </a:stretch>
        </p:blipFill>
        <p:spPr>
          <a:xfrm>
            <a:off x="1009501" y="5755086"/>
            <a:ext cx="1967023" cy="3988989"/>
          </a:xfrm>
          <a:prstGeom prst="rect">
            <a:avLst/>
          </a:prstGeom>
          <a:noFill/>
        </p:spPr>
      </p:pic>
      <p:pic>
        <p:nvPicPr>
          <p:cNvPr id="184" name="그림 183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44124" y="8959110"/>
            <a:ext cx="472968" cy="624056"/>
          </a:xfrm>
          <a:prstGeom prst="rect">
            <a:avLst/>
          </a:prstGeom>
        </p:spPr>
      </p:pic>
      <p:cxnSp>
        <p:nvCxnSpPr>
          <p:cNvPr id="185" name="직선 연결선 24"/>
          <p:cNvCxnSpPr/>
          <p:nvPr/>
        </p:nvCxnSpPr>
        <p:spPr>
          <a:xfrm flipH="1">
            <a:off x="1115827" y="8944734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6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7"/>
          <a:srcRect l="27129" t="2378" r="26544" b="3674"/>
          <a:stretch>
            <a:fillRect/>
          </a:stretch>
        </p:blipFill>
        <p:spPr>
          <a:xfrm>
            <a:off x="7634177" y="5726511"/>
            <a:ext cx="1967023" cy="3988989"/>
          </a:xfrm>
          <a:prstGeom prst="rect">
            <a:avLst/>
          </a:prstGeom>
          <a:noFill/>
        </p:spPr>
      </p:pic>
      <p:pic>
        <p:nvPicPr>
          <p:cNvPr id="187" name="그림 186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7531792">
            <a:off x="8368800" y="8930535"/>
            <a:ext cx="472968" cy="624056"/>
          </a:xfrm>
          <a:prstGeom prst="rect">
            <a:avLst/>
          </a:prstGeom>
        </p:spPr>
      </p:pic>
      <p:cxnSp>
        <p:nvCxnSpPr>
          <p:cNvPr id="188" name="직선 연결선 42"/>
          <p:cNvCxnSpPr/>
          <p:nvPr/>
        </p:nvCxnSpPr>
        <p:spPr>
          <a:xfrm flipH="1">
            <a:off x="7740503" y="8916159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/>
          <p:cNvGrpSpPr/>
          <p:nvPr/>
        </p:nvGrpSpPr>
        <p:grpSpPr>
          <a:xfrm>
            <a:off x="4290902" y="5726511"/>
            <a:ext cx="1967023" cy="3988989"/>
            <a:chOff x="723014" y="2869010"/>
            <a:chExt cx="1967023" cy="3988989"/>
          </a:xfrm>
        </p:grpSpPr>
        <p:pic>
          <p:nvPicPr>
            <p:cNvPr id="190" name="Picture 2" descr="핸드폰 Png 이미지 - Freepik에서 무료 다운로드"/>
            <p:cNvPicPr>
              <a:picLocks noChangeAspect="1" noChangeArrowheads="1"/>
            </p:cNvPicPr>
            <p:nvPr/>
          </p:nvPicPr>
          <p:blipFill rotWithShape="1">
            <a:blip r:embed="rId7"/>
            <a:srcRect l="27129" t="2378" r="26544" b="3674"/>
            <a:stretch>
              <a:fillRect/>
            </a:stretch>
          </p:blipFill>
          <p:spPr>
            <a:xfrm>
              <a:off x="723014" y="2869010"/>
              <a:ext cx="1967023" cy="3988989"/>
            </a:xfrm>
            <a:prstGeom prst="rect">
              <a:avLst/>
            </a:prstGeom>
            <a:noFill/>
          </p:spPr>
        </p:pic>
        <p:pic>
          <p:nvPicPr>
            <p:cNvPr id="191" name="그림 36" descr="디자인, 예술이(가) 표시된 사진  중간 신뢰도로 자동 생성된 설명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20036932">
              <a:off x="1457637" y="6073034"/>
              <a:ext cx="472968" cy="624056"/>
            </a:xfrm>
            <a:prstGeom prst="rect">
              <a:avLst/>
            </a:prstGeom>
          </p:spPr>
        </p:pic>
        <p:cxnSp>
          <p:nvCxnSpPr>
            <p:cNvPr id="192" name="직선 연결선 38"/>
            <p:cNvCxnSpPr/>
            <p:nvPr/>
          </p:nvCxnSpPr>
          <p:spPr>
            <a:xfrm flipH="1">
              <a:off x="829340" y="6058658"/>
              <a:ext cx="17650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내용 개체 틀 9"/>
          <p:cNvSpPr txBox="1"/>
          <p:nvPr/>
        </p:nvSpPr>
        <p:spPr>
          <a:xfrm>
            <a:off x="10727654" y="6249987"/>
            <a:ext cx="6798347" cy="3008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새총을 매 초마다 각도가 변경되며 최대 </a:t>
            </a:r>
            <a:r>
              <a:rPr lang="en-US" altLang="ko-KR" sz="2000">
                <a:latin typeface="배달의민족 도현"/>
                <a:ea typeface="배달의민족 도현"/>
              </a:rPr>
              <a:t>180</a:t>
            </a:r>
            <a:r>
              <a:rPr lang="ko-KR" altLang="en-US" sz="2000">
                <a:latin typeface="배달의민족 도현"/>
                <a:ea typeface="배달의민족 도현"/>
              </a:rPr>
              <a:t>도의 각도를 가진다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</a:p>
          <a:p>
            <a:pPr marL="0" lvl="0" indent="0">
              <a:buNone/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만약 </a:t>
            </a:r>
            <a:r>
              <a:rPr lang="en-US" altLang="ko-KR" sz="2000">
                <a:latin typeface="배달의민족 도현"/>
                <a:ea typeface="배달의민족 도현"/>
              </a:rPr>
              <a:t>180</a:t>
            </a:r>
            <a:r>
              <a:rPr lang="ko-KR" altLang="en-US" sz="2000">
                <a:latin typeface="배달의민족 도현"/>
                <a:ea typeface="배달의민족 도현"/>
              </a:rPr>
              <a:t>도에 도달을 했을 경우 </a:t>
            </a:r>
            <a:r>
              <a:rPr lang="en-US" altLang="ko-KR" sz="2000">
                <a:latin typeface="배달의민족 도현"/>
                <a:ea typeface="배달의민족 도현"/>
              </a:rPr>
              <a:t>0</a:t>
            </a:r>
            <a:r>
              <a:rPr lang="ko-KR" altLang="en-US" sz="2000">
                <a:latin typeface="배달의민족 도현"/>
                <a:ea typeface="배달의민족 도현"/>
              </a:rPr>
              <a:t>도의 각도까지 다시 새총의 각이 변경된다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</a:p>
          <a:p>
            <a:pPr marL="0" lvl="0" indent="0">
              <a:buNone/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게임 시작시의 각도는 </a:t>
            </a:r>
            <a:r>
              <a:rPr lang="en-US" altLang="ko-KR" sz="2000">
                <a:latin typeface="배달의민족 도현"/>
                <a:ea typeface="배달의민족 도현"/>
              </a:rPr>
              <a:t>90</a:t>
            </a:r>
            <a:r>
              <a:rPr lang="ko-KR" altLang="en-US" sz="2000">
                <a:latin typeface="배달의민족 도현"/>
                <a:ea typeface="배달의민족 도현"/>
              </a:rPr>
              <a:t>도로 고정</a:t>
            </a:r>
          </a:p>
        </p:txBody>
      </p:sp>
      <p:sp>
        <p:nvSpPr>
          <p:cNvPr id="194" name="화살표: 아래쪽 44"/>
          <p:cNvSpPr/>
          <p:nvPr/>
        </p:nvSpPr>
        <p:spPr>
          <a:xfrm rot="16200000">
            <a:off x="3432319" y="7438914"/>
            <a:ext cx="475146" cy="62133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195" name="화살표: 아래쪽 45"/>
          <p:cNvSpPr/>
          <p:nvPr/>
        </p:nvSpPr>
        <p:spPr>
          <a:xfrm rot="16200000">
            <a:off x="6706506" y="7490861"/>
            <a:ext cx="475146" cy="62133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196" name="내용 개체 틀 9"/>
          <p:cNvSpPr txBox="1"/>
          <p:nvPr/>
        </p:nvSpPr>
        <p:spPr>
          <a:xfrm>
            <a:off x="3034801" y="7141919"/>
            <a:ext cx="1232399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1</a:t>
            </a:r>
            <a:r>
              <a:rPr lang="ko-KR" altLang="en-US" sz="1400">
                <a:latin typeface="배달의민족 도현"/>
                <a:ea typeface="배달의민족 도현"/>
              </a:rPr>
              <a:t>초 경과</a:t>
            </a:r>
          </a:p>
        </p:txBody>
      </p:sp>
      <p:sp>
        <p:nvSpPr>
          <p:cNvPr id="197" name="내용 개체 틀 9"/>
          <p:cNvSpPr txBox="1"/>
          <p:nvPr/>
        </p:nvSpPr>
        <p:spPr>
          <a:xfrm>
            <a:off x="6311401" y="7193866"/>
            <a:ext cx="1232399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1</a:t>
            </a:r>
            <a:r>
              <a:rPr lang="ko-KR" altLang="en-US" sz="1400">
                <a:latin typeface="배달의민족 도현"/>
                <a:ea typeface="배달의민족 도현"/>
              </a:rPr>
              <a:t>초 경과</a:t>
            </a:r>
          </a:p>
        </p:txBody>
      </p:sp>
      <p:sp>
        <p:nvSpPr>
          <p:cNvPr id="198" name="내용 개체 틀 9"/>
          <p:cNvSpPr txBox="1"/>
          <p:nvPr/>
        </p:nvSpPr>
        <p:spPr>
          <a:xfrm>
            <a:off x="1115828" y="8467857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시작 각도 </a:t>
            </a:r>
            <a:r>
              <a:rPr lang="en-US" altLang="ko-KR" sz="1400">
                <a:latin typeface="배달의민족 도현"/>
                <a:ea typeface="배달의민족 도현"/>
              </a:rPr>
              <a:t>90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</a:p>
        </p:txBody>
      </p:sp>
      <p:sp>
        <p:nvSpPr>
          <p:cNvPr id="199" name="내용 개체 틀 9"/>
          <p:cNvSpPr txBox="1"/>
          <p:nvPr/>
        </p:nvSpPr>
        <p:spPr>
          <a:xfrm>
            <a:off x="4384825" y="8439282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각도 </a:t>
            </a:r>
            <a:r>
              <a:rPr lang="en-US" altLang="ko-KR" sz="1400">
                <a:latin typeface="배달의민족 도현"/>
                <a:ea typeface="배달의민족 도현"/>
              </a:rPr>
              <a:t>135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</a:p>
        </p:txBody>
      </p:sp>
      <p:sp>
        <p:nvSpPr>
          <p:cNvPr id="200" name="내용 개체 틀 9"/>
          <p:cNvSpPr txBox="1"/>
          <p:nvPr/>
        </p:nvSpPr>
        <p:spPr>
          <a:xfrm>
            <a:off x="7728100" y="8439282"/>
            <a:ext cx="1754368" cy="382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>
                <a:latin typeface="배달의민족 도현"/>
                <a:ea typeface="배달의민족 도현"/>
              </a:rPr>
              <a:t>각도 </a:t>
            </a:r>
            <a:r>
              <a:rPr lang="en-US" altLang="ko-KR" sz="1400">
                <a:latin typeface="배달의민족 도현"/>
                <a:ea typeface="배달의민족 도현"/>
              </a:rPr>
              <a:t>180</a:t>
            </a:r>
            <a:r>
              <a:rPr lang="ko-KR" altLang="en-US" sz="1400">
                <a:latin typeface="배달의민족 도현"/>
                <a:ea typeface="배달의민족 도현"/>
              </a:rPr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333097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 dirty="0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</a:t>
            </a: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 dirty="0">
                <a:solidFill>
                  <a:srgbClr val="005F30"/>
                </a:solidFill>
                <a:latin typeface="배달의민족 도현"/>
                <a:ea typeface="배달의민족 도현"/>
              </a:rPr>
              <a:t> 시스템 구동 방식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sp>
        <p:nvSpPr>
          <p:cNvPr id="161" name="내용 개체 틀 9"/>
          <p:cNvSpPr>
            <a:spLocks noGrp="1"/>
          </p:cNvSpPr>
          <p:nvPr/>
        </p:nvSpPr>
        <p:spPr>
          <a:xfrm>
            <a:off x="6781800" y="3144208"/>
            <a:ext cx="10134600" cy="6266492"/>
          </a:xfrm>
          <a:prstGeom prst="rect">
            <a:avLst/>
          </a:prstGeom>
        </p:spPr>
        <p:txBody>
          <a:bodyPr vert="horz" lIns="91440" tIns="45720" rIns="91440" bIns="45720" anchor="ctr" anchorCtr="0">
            <a:noAutofit/>
          </a:bodyPr>
          <a:lstStyle/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기본적으로 게임은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수박게임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”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의 게임 방식을 따른다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.</a:t>
            </a:r>
          </a:p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000000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하지만 차이점이 있아면 오브젝트를 쌓는 과정은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 퍼즐 버블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“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의 게임 방식을 따른다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.</a:t>
            </a: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000000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배달의민족 도현"/>
                <a:ea typeface="배달의민족 도현"/>
                <a:cs typeface="Arial"/>
              </a:rPr>
              <a:t>그러나 오브젝트의 발사각도를 플레이어가 정하는 것이 아닌 초당으로 발사각도가 계속 변경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배달의민족 도현"/>
              <a:ea typeface="배달의민족 도현"/>
              <a:cs typeface="Arial"/>
            </a:endParaRPr>
          </a:p>
          <a:p>
            <a:pPr marL="228600" lvl="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Char char="•"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배달의민족 도현"/>
              <a:ea typeface="배달의민족 도현"/>
              <a:cs typeface="Arial"/>
            </a:endParaRP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+mn-lt"/>
              <a:buNone/>
              <a:defRPr/>
            </a:pPr>
            <a:r>
              <a:rPr kumimoji="0" lang="ko-KR" altLang="en-US" sz="29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만약 각도가 </a:t>
            </a:r>
            <a:r>
              <a:rPr kumimoji="0" lang="en-US" altLang="ko-KR" sz="29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180</a:t>
            </a:r>
            <a:r>
              <a:rPr kumimoji="0" lang="ko-KR" altLang="en-US" sz="29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도에 도달할 경우 각도가 </a:t>
            </a:r>
            <a:r>
              <a:rPr kumimoji="0" lang="en-US" altLang="ko-KR" sz="29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0</a:t>
            </a:r>
            <a:r>
              <a:rPr kumimoji="0" lang="ko-KR" altLang="en-US" sz="29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도까지 줄어든다</a:t>
            </a:r>
            <a:r>
              <a:rPr kumimoji="0" lang="en-US" altLang="ko-KR" sz="2900" b="0" i="0" u="none" strike="noStrike" kern="1200" cap="none" spc="0" normalizeH="0" baseline="0">
                <a:solidFill>
                  <a:srgbClr val="FF0000"/>
                </a:solidFill>
                <a:latin typeface="배달의민족 도현"/>
                <a:ea typeface="배달의민족 도현"/>
                <a:cs typeface="Arial"/>
              </a:rPr>
              <a:t>.</a:t>
            </a:r>
          </a:p>
        </p:txBody>
      </p:sp>
      <p:sp>
        <p:nvSpPr>
          <p:cNvPr id="201" name="직사각형 200"/>
          <p:cNvSpPr/>
          <p:nvPr/>
        </p:nvSpPr>
        <p:spPr>
          <a:xfrm>
            <a:off x="2160185" y="3830169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2" name="순서도: 연결자 201"/>
          <p:cNvSpPr/>
          <p:nvPr/>
        </p:nvSpPr>
        <p:spPr>
          <a:xfrm>
            <a:off x="3118885" y="6315974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2160186" y="6796652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04" name="그림 203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329131" y="6711804"/>
            <a:ext cx="717192" cy="946296"/>
          </a:xfrm>
          <a:prstGeom prst="rect">
            <a:avLst/>
          </a:prstGeom>
        </p:spPr>
      </p:pic>
      <p:cxnSp>
        <p:nvCxnSpPr>
          <p:cNvPr id="205" name="직선 화살표 연결선 7"/>
          <p:cNvCxnSpPr/>
          <p:nvPr/>
        </p:nvCxnSpPr>
        <p:spPr>
          <a:xfrm flipH="1">
            <a:off x="2459667" y="6796652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8"/>
          <p:cNvCxnSpPr/>
          <p:nvPr/>
        </p:nvCxnSpPr>
        <p:spPr>
          <a:xfrm>
            <a:off x="4235303" y="6796652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9"/>
          <p:cNvCxnSpPr/>
          <p:nvPr/>
        </p:nvCxnSpPr>
        <p:spPr>
          <a:xfrm rot="5400000" flipH="1">
            <a:off x="3374066" y="6367399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직선 화살표 연결선 10"/>
          <p:cNvCxnSpPr/>
          <p:nvPr/>
        </p:nvCxnSpPr>
        <p:spPr>
          <a:xfrm flipH="1" flipV="1">
            <a:off x="3137750" y="6221387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직선 화살표 연결선 13"/>
          <p:cNvCxnSpPr/>
          <p:nvPr/>
        </p:nvCxnSpPr>
        <p:spPr>
          <a:xfrm flipV="1">
            <a:off x="3918302" y="6221387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0" name="직사각형 209"/>
          <p:cNvSpPr/>
          <p:nvPr/>
        </p:nvSpPr>
        <p:spPr>
          <a:xfrm>
            <a:off x="2160185" y="383016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1" name="직사각형 210"/>
          <p:cNvSpPr/>
          <p:nvPr/>
        </p:nvSpPr>
        <p:spPr>
          <a:xfrm>
            <a:off x="5147055" y="383016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2" name="내용 개체 틀 9"/>
          <p:cNvSpPr txBox="1"/>
          <p:nvPr/>
        </p:nvSpPr>
        <p:spPr>
          <a:xfrm>
            <a:off x="762000" y="7886700"/>
            <a:ext cx="6009433" cy="1905000"/>
          </a:xfrm>
          <a:prstGeom prst="rect">
            <a:avLst/>
          </a:prstGeom>
        </p:spPr>
        <p:txBody>
          <a:bodyPr vert="horz" lIns="91440" tIns="45720" rIns="91440" bIns="4572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300">
                <a:latin typeface="배달의민족 도현"/>
                <a:ea typeface="배달의민족 도현"/>
              </a:rPr>
              <a:t>초당 </a:t>
            </a:r>
            <a:r>
              <a:rPr lang="en-US" altLang="ko-KR" sz="2300">
                <a:latin typeface="배달의민족 도현"/>
                <a:ea typeface="배달의민족 도현"/>
              </a:rPr>
              <a:t>45</a:t>
            </a:r>
            <a:r>
              <a:rPr lang="ko-KR" altLang="en-US" sz="2300">
                <a:latin typeface="배달의민족 도현"/>
                <a:ea typeface="배달의민족 도현"/>
              </a:rPr>
              <a:t>도씩 각도가 변경된다</a:t>
            </a:r>
            <a:r>
              <a:rPr lang="en-US" altLang="ko-KR" sz="2300">
                <a:latin typeface="배달의민족 도현"/>
                <a:ea typeface="배달의민족 도현"/>
              </a:rPr>
              <a:t>.</a:t>
            </a:r>
          </a:p>
          <a:p>
            <a:pPr marL="0" lvl="0" indent="0" algn="ctr">
              <a:buNone/>
              <a:defRPr/>
            </a:pPr>
            <a:r>
              <a:rPr lang="ko-KR" altLang="en-US" sz="2300">
                <a:latin typeface="배달의민족 도현"/>
                <a:ea typeface="배달의민족 도현"/>
              </a:rPr>
              <a:t>게임이 시작할 경우 발사각은 </a:t>
            </a:r>
            <a:r>
              <a:rPr lang="en-US" altLang="ko-KR" sz="2300">
                <a:latin typeface="배달의민족 도현"/>
                <a:ea typeface="배달의민족 도현"/>
              </a:rPr>
              <a:t>90</a:t>
            </a:r>
            <a:r>
              <a:rPr lang="ko-KR" altLang="en-US" sz="2300">
                <a:latin typeface="배달의민족 도현"/>
                <a:ea typeface="배달의민족 도현"/>
              </a:rPr>
              <a:t>도로 고정</a:t>
            </a:r>
          </a:p>
          <a:p>
            <a:pPr marL="0" lvl="0" indent="0" algn="ctr">
              <a:buNone/>
              <a:defRPr/>
            </a:pPr>
            <a:r>
              <a:rPr lang="en-US" altLang="ko-KR" sz="2300">
                <a:latin typeface="배달의민족 도현"/>
                <a:ea typeface="배달의민족 도현"/>
              </a:rPr>
              <a:t>Ex) 45</a:t>
            </a:r>
            <a:r>
              <a:rPr lang="ko-KR" altLang="en-US" sz="2300">
                <a:latin typeface="배달의민족 도현"/>
                <a:ea typeface="배달의민족 도현"/>
              </a:rPr>
              <a:t>도 </a:t>
            </a:r>
            <a:r>
              <a:rPr lang="en-US" altLang="ko-KR" sz="2300">
                <a:latin typeface="배달의민족 도현"/>
                <a:ea typeface="배달의민족 도현"/>
              </a:rPr>
              <a:t>-&gt; 1</a:t>
            </a:r>
            <a:r>
              <a:rPr lang="ko-KR" altLang="en-US" sz="2300">
                <a:latin typeface="배달의민족 도현"/>
                <a:ea typeface="배달의민족 도현"/>
              </a:rPr>
              <a:t>초뒤 </a:t>
            </a:r>
            <a:r>
              <a:rPr lang="en-US" altLang="ko-KR" sz="2300">
                <a:latin typeface="배달의민족 도현"/>
                <a:ea typeface="배달의민족 도현"/>
              </a:rPr>
              <a:t>135</a:t>
            </a:r>
            <a:r>
              <a:rPr lang="ko-KR" altLang="en-US" sz="2300">
                <a:latin typeface="배달의민족 도현"/>
                <a:ea typeface="배달의민족 도현"/>
              </a:rPr>
              <a:t>도</a:t>
            </a:r>
            <a:endParaRPr lang="en-US" altLang="ko-KR" sz="2300"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032197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시스템 구동 방식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sp>
        <p:nvSpPr>
          <p:cNvPr id="213" name="직사각형 212"/>
          <p:cNvSpPr/>
          <p:nvPr/>
        </p:nvSpPr>
        <p:spPr>
          <a:xfrm>
            <a:off x="7875185" y="3857219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14" name="순서도: 연결자 213"/>
          <p:cNvSpPr/>
          <p:nvPr/>
        </p:nvSpPr>
        <p:spPr>
          <a:xfrm>
            <a:off x="8833885" y="634302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15" name="직사각형 214"/>
          <p:cNvSpPr/>
          <p:nvPr/>
        </p:nvSpPr>
        <p:spPr>
          <a:xfrm>
            <a:off x="7875186" y="682370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pic>
        <p:nvPicPr>
          <p:cNvPr id="216" name="그림 215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044131" y="6738855"/>
            <a:ext cx="717192" cy="946296"/>
          </a:xfrm>
          <a:prstGeom prst="rect">
            <a:avLst/>
          </a:prstGeom>
        </p:spPr>
      </p:pic>
      <p:cxnSp>
        <p:nvCxnSpPr>
          <p:cNvPr id="217" name="직선 화살표 연결선 20"/>
          <p:cNvCxnSpPr/>
          <p:nvPr/>
        </p:nvCxnSpPr>
        <p:spPr>
          <a:xfrm flipH="1" flipV="1">
            <a:off x="8852750" y="624843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8" name="직사각형 217"/>
          <p:cNvSpPr/>
          <p:nvPr/>
        </p:nvSpPr>
        <p:spPr>
          <a:xfrm>
            <a:off x="7875185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19" name="직사각형 218"/>
          <p:cNvSpPr/>
          <p:nvPr/>
        </p:nvSpPr>
        <p:spPr>
          <a:xfrm>
            <a:off x="10862055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20" name="내용 개체 틀 9"/>
          <p:cNvSpPr txBox="1"/>
          <p:nvPr/>
        </p:nvSpPr>
        <p:spPr>
          <a:xfrm>
            <a:off x="7010399" y="8552960"/>
            <a:ext cx="4790233" cy="9211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선택된 각도로 오브젝트가 이동하는중</a:t>
            </a: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벽을 만날경우 오브젝트가 튕기며</a:t>
            </a: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반대각도로 전환</a:t>
            </a:r>
            <a:endParaRPr lang="en-US" altLang="ko-KR" sz="2000">
              <a:latin typeface="배달의민족 도현"/>
              <a:ea typeface="배달의민족 도현"/>
            </a:endParaRPr>
          </a:p>
        </p:txBody>
      </p:sp>
      <p:cxnSp>
        <p:nvCxnSpPr>
          <p:cNvPr id="221" name="직선 화살표 연결선 24"/>
          <p:cNvCxnSpPr/>
          <p:nvPr/>
        </p:nvCxnSpPr>
        <p:spPr>
          <a:xfrm flipH="1" flipV="1">
            <a:off x="8475211" y="5768642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직선 화살표 연결선 25"/>
          <p:cNvCxnSpPr/>
          <p:nvPr/>
        </p:nvCxnSpPr>
        <p:spPr>
          <a:xfrm flipH="1" flipV="1">
            <a:off x="8110053" y="5276816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3" name="직선 화살표 연결선 26"/>
          <p:cNvCxnSpPr/>
          <p:nvPr/>
        </p:nvCxnSpPr>
        <p:spPr>
          <a:xfrm flipV="1">
            <a:off x="8097863" y="4725787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직선 화살표 연결선 27"/>
          <p:cNvCxnSpPr/>
          <p:nvPr/>
        </p:nvCxnSpPr>
        <p:spPr>
          <a:xfrm flipV="1">
            <a:off x="8475050" y="4260996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8"/>
          <p:cNvCxnSpPr/>
          <p:nvPr/>
        </p:nvCxnSpPr>
        <p:spPr>
          <a:xfrm flipV="1">
            <a:off x="8844213" y="380167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6" name="직사각형 225"/>
          <p:cNvSpPr/>
          <p:nvPr/>
        </p:nvSpPr>
        <p:spPr>
          <a:xfrm>
            <a:off x="2293992" y="3857219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27" name="순서도: 연결자 226"/>
          <p:cNvSpPr/>
          <p:nvPr/>
        </p:nvSpPr>
        <p:spPr>
          <a:xfrm>
            <a:off x="3252692" y="634302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28" name="직사각형 227"/>
          <p:cNvSpPr/>
          <p:nvPr/>
        </p:nvSpPr>
        <p:spPr>
          <a:xfrm>
            <a:off x="2293993" y="682370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pic>
        <p:nvPicPr>
          <p:cNvPr id="229" name="그림 228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62938" y="6738855"/>
            <a:ext cx="717192" cy="946296"/>
          </a:xfrm>
          <a:prstGeom prst="rect">
            <a:avLst/>
          </a:prstGeom>
        </p:spPr>
      </p:pic>
      <p:cxnSp>
        <p:nvCxnSpPr>
          <p:cNvPr id="230" name="직선 화살표 연결선 33"/>
          <p:cNvCxnSpPr/>
          <p:nvPr/>
        </p:nvCxnSpPr>
        <p:spPr>
          <a:xfrm flipH="1" flipV="1">
            <a:off x="3271557" y="624843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1" name="직사각형 230"/>
          <p:cNvSpPr/>
          <p:nvPr/>
        </p:nvSpPr>
        <p:spPr>
          <a:xfrm>
            <a:off x="2293992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32" name="직사각형 231"/>
          <p:cNvSpPr/>
          <p:nvPr/>
        </p:nvSpPr>
        <p:spPr>
          <a:xfrm>
            <a:off x="5280862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pic>
        <p:nvPicPr>
          <p:cNvPr id="233" name="그림 232" descr="클립아트, 상징, 스케치, 화이트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180200" y="5143500"/>
            <a:ext cx="1204536" cy="1204536"/>
          </a:xfrm>
          <a:prstGeom prst="rect">
            <a:avLst/>
          </a:prstGeom>
        </p:spPr>
      </p:pic>
      <p:sp>
        <p:nvSpPr>
          <p:cNvPr id="234" name="내용 개체 틀 9"/>
          <p:cNvSpPr txBox="1"/>
          <p:nvPr/>
        </p:nvSpPr>
        <p:spPr>
          <a:xfrm>
            <a:off x="1797801" y="8539284"/>
            <a:ext cx="4790233" cy="9211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화면을 원터치 할 경우</a:t>
            </a: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계속 변경되는 발사각도 중</a:t>
            </a: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현재 발사각도로 선택되어 오브젝트 발사</a:t>
            </a:r>
            <a:endParaRPr lang="en-US" altLang="ko-KR" sz="2000">
              <a:latin typeface="배달의민족 도현"/>
              <a:ea typeface="배달의민족 도현"/>
            </a:endParaRPr>
          </a:p>
        </p:txBody>
      </p:sp>
      <p:sp>
        <p:nvSpPr>
          <p:cNvPr id="235" name="화살표: 오른쪽 38"/>
          <p:cNvSpPr/>
          <p:nvPr/>
        </p:nvSpPr>
        <p:spPr>
          <a:xfrm>
            <a:off x="6273680" y="5292615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36" name="화살표: 오른쪽 39"/>
          <p:cNvSpPr/>
          <p:nvPr/>
        </p:nvSpPr>
        <p:spPr>
          <a:xfrm>
            <a:off x="11836280" y="5295900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37" name="직사각형 236"/>
          <p:cNvSpPr/>
          <p:nvPr/>
        </p:nvSpPr>
        <p:spPr>
          <a:xfrm>
            <a:off x="13335000" y="3857219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38" name="순서도: 연결자 237"/>
          <p:cNvSpPr/>
          <p:nvPr/>
        </p:nvSpPr>
        <p:spPr>
          <a:xfrm>
            <a:off x="14293700" y="634302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39" name="직사각형 238"/>
          <p:cNvSpPr/>
          <p:nvPr/>
        </p:nvSpPr>
        <p:spPr>
          <a:xfrm>
            <a:off x="13335001" y="682370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pic>
        <p:nvPicPr>
          <p:cNvPr id="240" name="그림 239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503946" y="6738855"/>
            <a:ext cx="717192" cy="946296"/>
          </a:xfrm>
          <a:prstGeom prst="rect">
            <a:avLst/>
          </a:prstGeom>
        </p:spPr>
      </p:pic>
      <p:sp>
        <p:nvSpPr>
          <p:cNvPr id="241" name="직사각형 240"/>
          <p:cNvSpPr/>
          <p:nvPr/>
        </p:nvSpPr>
        <p:spPr>
          <a:xfrm>
            <a:off x="13335000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sp>
        <p:nvSpPr>
          <p:cNvPr id="242" name="직사각형 241"/>
          <p:cNvSpPr/>
          <p:nvPr/>
        </p:nvSpPr>
        <p:spPr>
          <a:xfrm>
            <a:off x="16321870" y="3857219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pc="100"/>
          </a:p>
        </p:txBody>
      </p:sp>
      <p:pic>
        <p:nvPicPr>
          <p:cNvPr id="243" name="그림 242"/>
          <p:cNvPicPr>
            <a:picLocks noChangeAspect="1"/>
          </p:cNvPicPr>
          <p:nvPr/>
        </p:nvPicPr>
        <p:blipFill rotWithShape="1">
          <a:blip r:embed="rId9"/>
          <a:srcRect l="51618" b="50000"/>
          <a:stretch>
            <a:fillRect/>
          </a:stretch>
        </p:blipFill>
        <p:spPr>
          <a:xfrm>
            <a:off x="14298242" y="3886116"/>
            <a:ext cx="279056" cy="245666"/>
          </a:xfrm>
          <a:prstGeom prst="rect">
            <a:avLst/>
          </a:prstGeom>
        </p:spPr>
      </p:pic>
      <p:sp>
        <p:nvSpPr>
          <p:cNvPr id="244" name="내용 개체 틀 9"/>
          <p:cNvSpPr txBox="1"/>
          <p:nvPr/>
        </p:nvSpPr>
        <p:spPr>
          <a:xfrm>
            <a:off x="12811968" y="8641940"/>
            <a:ext cx="4790233" cy="9211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각도의 이동방향에 따라</a:t>
            </a: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최종 위치에 오브젝트 위치</a:t>
            </a:r>
            <a:endParaRPr lang="en-US" altLang="ko-KR" sz="2000"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76694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시스템 구동 방식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sp>
        <p:nvSpPr>
          <p:cNvPr id="245" name="직사각형 244"/>
          <p:cNvSpPr/>
          <p:nvPr/>
        </p:nvSpPr>
        <p:spPr>
          <a:xfrm>
            <a:off x="2262331" y="4233798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6" name="순서도: 연결자 245"/>
          <p:cNvSpPr/>
          <p:nvPr/>
        </p:nvSpPr>
        <p:spPr>
          <a:xfrm>
            <a:off x="3221031" y="6719603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2262332" y="7200281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48" name="그림 247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31277" y="7115433"/>
            <a:ext cx="717192" cy="946296"/>
          </a:xfrm>
          <a:prstGeom prst="rect">
            <a:avLst/>
          </a:prstGeom>
        </p:spPr>
      </p:pic>
      <p:cxnSp>
        <p:nvCxnSpPr>
          <p:cNvPr id="249" name="직선 화살표 연결선 6"/>
          <p:cNvCxnSpPr/>
          <p:nvPr/>
        </p:nvCxnSpPr>
        <p:spPr>
          <a:xfrm flipH="1" flipV="1">
            <a:off x="3239896" y="6625016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0" name="직사각형 249"/>
          <p:cNvSpPr/>
          <p:nvPr/>
        </p:nvSpPr>
        <p:spPr>
          <a:xfrm>
            <a:off x="2262331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1" name="직사각형 250"/>
          <p:cNvSpPr/>
          <p:nvPr/>
        </p:nvSpPr>
        <p:spPr>
          <a:xfrm>
            <a:off x="5249201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2" name="내용 개체 틀 9"/>
          <p:cNvSpPr txBox="1"/>
          <p:nvPr/>
        </p:nvSpPr>
        <p:spPr>
          <a:xfrm>
            <a:off x="1762966" y="8337141"/>
            <a:ext cx="4333033" cy="9211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만약 오브젝트가 겹쳐 데드라인을 </a:t>
            </a:r>
            <a:r>
              <a:rPr lang="en-US" altLang="ko-KR" sz="2000">
                <a:latin typeface="배달의민족 도현"/>
                <a:ea typeface="배달의민족 도현"/>
              </a:rPr>
              <a:t>2</a:t>
            </a:r>
            <a:r>
              <a:rPr lang="ko-KR" altLang="en-US" sz="2000">
                <a:latin typeface="배달의민족 도현"/>
                <a:ea typeface="배달의민족 도현"/>
              </a:rPr>
              <a:t>초이상 넘어있다면 게임종료</a:t>
            </a:r>
          </a:p>
        </p:txBody>
      </p:sp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8"/>
          <a:srcRect l="51618" b="50000"/>
          <a:stretch>
            <a:fillRect/>
          </a:stretch>
        </p:blipFill>
        <p:spPr>
          <a:xfrm>
            <a:off x="2444403" y="4300428"/>
            <a:ext cx="1616566" cy="1423138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9"/>
          <a:srcRect l="51618" b="50000"/>
          <a:stretch>
            <a:fillRect/>
          </a:stretch>
        </p:blipFill>
        <p:spPr>
          <a:xfrm>
            <a:off x="3573996" y="5143500"/>
            <a:ext cx="1616566" cy="1423138"/>
          </a:xfrm>
          <a:prstGeom prst="rect">
            <a:avLst/>
          </a:prstGeom>
        </p:spPr>
      </p:pic>
      <p:pic>
        <p:nvPicPr>
          <p:cNvPr id="255" name="그림 254"/>
          <p:cNvPicPr>
            <a:picLocks noChangeAspect="1"/>
          </p:cNvPicPr>
          <p:nvPr/>
        </p:nvPicPr>
        <p:blipFill rotWithShape="1">
          <a:blip r:embed="rId9"/>
          <a:srcRect l="51618" b="50000"/>
          <a:stretch>
            <a:fillRect/>
          </a:stretch>
        </p:blipFill>
        <p:spPr>
          <a:xfrm>
            <a:off x="2262330" y="6015590"/>
            <a:ext cx="1616566" cy="1423138"/>
          </a:xfrm>
          <a:prstGeom prst="rect">
            <a:avLst/>
          </a:prstGeom>
        </p:spPr>
      </p:pic>
      <p:sp>
        <p:nvSpPr>
          <p:cNvPr id="256" name="화살표: 오른쪽 15"/>
          <p:cNvSpPr/>
          <p:nvPr/>
        </p:nvSpPr>
        <p:spPr>
          <a:xfrm>
            <a:off x="6121280" y="5669193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7" name="직사각형 256"/>
          <p:cNvSpPr/>
          <p:nvPr/>
        </p:nvSpPr>
        <p:spPr>
          <a:xfrm>
            <a:off x="7646585" y="4233798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8" name="순서도: 연결자 257"/>
          <p:cNvSpPr/>
          <p:nvPr/>
        </p:nvSpPr>
        <p:spPr>
          <a:xfrm>
            <a:off x="8605285" y="6719603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9" name="직사각형 258"/>
          <p:cNvSpPr/>
          <p:nvPr/>
        </p:nvSpPr>
        <p:spPr>
          <a:xfrm>
            <a:off x="7646586" y="7200281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60" name="그림 259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07808" y="7115433"/>
            <a:ext cx="717192" cy="946296"/>
          </a:xfrm>
          <a:prstGeom prst="rect">
            <a:avLst/>
          </a:prstGeom>
        </p:spPr>
      </p:pic>
      <p:sp>
        <p:nvSpPr>
          <p:cNvPr id="261" name="직사각형 260"/>
          <p:cNvSpPr/>
          <p:nvPr/>
        </p:nvSpPr>
        <p:spPr>
          <a:xfrm>
            <a:off x="7646585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2" name="직사각형 261"/>
          <p:cNvSpPr/>
          <p:nvPr/>
        </p:nvSpPr>
        <p:spPr>
          <a:xfrm>
            <a:off x="10633455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8"/>
          <a:srcRect l="51618" b="50000"/>
          <a:stretch>
            <a:fillRect/>
          </a:stretch>
        </p:blipFill>
        <p:spPr>
          <a:xfrm>
            <a:off x="8609827" y="4262695"/>
            <a:ext cx="279056" cy="245666"/>
          </a:xfrm>
          <a:prstGeom prst="rect">
            <a:avLst/>
          </a:prstGeom>
        </p:spPr>
      </p:pic>
      <p:sp>
        <p:nvSpPr>
          <p:cNvPr id="264" name="내용 개체 틀 9"/>
          <p:cNvSpPr txBox="1"/>
          <p:nvPr/>
        </p:nvSpPr>
        <p:spPr>
          <a:xfrm>
            <a:off x="7020767" y="8191500"/>
            <a:ext cx="4333033" cy="9211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오브젝트가 데드라인을 넘지 않는 </a:t>
            </a: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이상 게임은 계속 진행된다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</a:p>
        </p:txBody>
      </p:sp>
      <p:sp>
        <p:nvSpPr>
          <p:cNvPr id="265" name="직사각형 264"/>
          <p:cNvSpPr/>
          <p:nvPr/>
        </p:nvSpPr>
        <p:spPr>
          <a:xfrm>
            <a:off x="12871999" y="4233798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6" name="순서도: 연결자 265"/>
          <p:cNvSpPr/>
          <p:nvPr/>
        </p:nvSpPr>
        <p:spPr>
          <a:xfrm>
            <a:off x="13830699" y="6719603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7" name="직사각형 266"/>
          <p:cNvSpPr/>
          <p:nvPr/>
        </p:nvSpPr>
        <p:spPr>
          <a:xfrm>
            <a:off x="12872000" y="7200281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68" name="그림 267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040945" y="7115433"/>
            <a:ext cx="717192" cy="946296"/>
          </a:xfrm>
          <a:prstGeom prst="rect">
            <a:avLst/>
          </a:prstGeom>
        </p:spPr>
      </p:pic>
      <p:sp>
        <p:nvSpPr>
          <p:cNvPr id="269" name="직사각형 268"/>
          <p:cNvSpPr/>
          <p:nvPr/>
        </p:nvSpPr>
        <p:spPr>
          <a:xfrm>
            <a:off x="12871999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0" name="직사각형 269"/>
          <p:cNvSpPr/>
          <p:nvPr/>
        </p:nvSpPr>
        <p:spPr>
          <a:xfrm>
            <a:off x="15858869" y="4233798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71" name="그림 270"/>
          <p:cNvPicPr>
            <a:picLocks noChangeAspect="1"/>
          </p:cNvPicPr>
          <p:nvPr/>
        </p:nvPicPr>
        <p:blipFill rotWithShape="1">
          <a:blip r:embed="rId8"/>
          <a:srcRect l="51618" b="50000"/>
          <a:stretch>
            <a:fillRect/>
          </a:stretch>
        </p:blipFill>
        <p:spPr>
          <a:xfrm>
            <a:off x="13057180" y="4312256"/>
            <a:ext cx="1754950" cy="1544964"/>
          </a:xfrm>
          <a:prstGeom prst="rect">
            <a:avLst/>
          </a:prstGeom>
        </p:spPr>
      </p:pic>
      <p:sp>
        <p:nvSpPr>
          <p:cNvPr id="272" name="화살표: 오른쪽 62"/>
          <p:cNvSpPr/>
          <p:nvPr/>
        </p:nvSpPr>
        <p:spPr>
          <a:xfrm>
            <a:off x="11658600" y="5669193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73" name="그림 272"/>
          <p:cNvPicPr>
            <a:picLocks noChangeAspect="1"/>
          </p:cNvPicPr>
          <p:nvPr/>
        </p:nvPicPr>
        <p:blipFill rotWithShape="1">
          <a:blip r:embed="rId8"/>
          <a:srcRect l="51618" b="50000"/>
          <a:stretch>
            <a:fillRect/>
          </a:stretch>
        </p:blipFill>
        <p:spPr>
          <a:xfrm>
            <a:off x="12960774" y="5585597"/>
            <a:ext cx="279056" cy="245666"/>
          </a:xfrm>
          <a:prstGeom prst="rect">
            <a:avLst/>
          </a:prstGeom>
        </p:spPr>
      </p:pic>
      <p:sp>
        <p:nvSpPr>
          <p:cNvPr id="274" name="직사각형 273"/>
          <p:cNvSpPr/>
          <p:nvPr/>
        </p:nvSpPr>
        <p:spPr>
          <a:xfrm>
            <a:off x="12904067" y="5420340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5" name="내용 개체 틀 9"/>
          <p:cNvSpPr txBox="1"/>
          <p:nvPr/>
        </p:nvSpPr>
        <p:spPr>
          <a:xfrm>
            <a:off x="12659567" y="8108541"/>
            <a:ext cx="4333033" cy="9211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2000">
                <a:latin typeface="배달의민족 도현"/>
                <a:ea typeface="배달의민족 도현"/>
              </a:rPr>
              <a:t>[ </a:t>
            </a:r>
            <a:r>
              <a:rPr lang="ko-KR" altLang="en-US" sz="2000">
                <a:latin typeface="배달의민족 도현"/>
                <a:ea typeface="배달의민족 도현"/>
              </a:rPr>
              <a:t>주의사항 </a:t>
            </a:r>
            <a:r>
              <a:rPr lang="en-US" altLang="ko-KR" sz="2000">
                <a:latin typeface="배달의민족 도현"/>
                <a:ea typeface="배달의민족 도현"/>
              </a:rPr>
              <a:t>]</a:t>
            </a: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만약 날아간 오브젝트가 튕겨서 벽면에 위치</a:t>
            </a:r>
          </a:p>
          <a:p>
            <a:pPr marL="0" lvl="0" indent="0" algn="ctr"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할경우 더이상 중력가속도가 증가하면 안된다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r>
              <a:rPr lang="ko-KR" altLang="en-US" sz="2000">
                <a:latin typeface="배달의민족 도현"/>
                <a:ea typeface="배달의민족 도현"/>
              </a:rPr>
              <a:t> </a:t>
            </a:r>
            <a:endParaRPr lang="en-US" altLang="ko-KR" sz="2000"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422172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시스템 구동 방식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sp>
        <p:nvSpPr>
          <p:cNvPr id="276" name="직사각형 275"/>
          <p:cNvSpPr/>
          <p:nvPr/>
        </p:nvSpPr>
        <p:spPr>
          <a:xfrm>
            <a:off x="3258377" y="392430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7" name="순서도: 연결자 276"/>
          <p:cNvSpPr/>
          <p:nvPr/>
        </p:nvSpPr>
        <p:spPr>
          <a:xfrm>
            <a:off x="4217077" y="641010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8" name="직사각형 277"/>
          <p:cNvSpPr/>
          <p:nvPr/>
        </p:nvSpPr>
        <p:spPr>
          <a:xfrm>
            <a:off x="3258378" y="689078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79" name="그림 278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7323" y="6805935"/>
            <a:ext cx="717192" cy="946296"/>
          </a:xfrm>
          <a:prstGeom prst="rect">
            <a:avLst/>
          </a:prstGeom>
        </p:spPr>
      </p:pic>
      <p:sp>
        <p:nvSpPr>
          <p:cNvPr id="280" name="직사각형 279"/>
          <p:cNvSpPr/>
          <p:nvPr/>
        </p:nvSpPr>
        <p:spPr>
          <a:xfrm>
            <a:off x="3258377" y="392430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1" name="직사각형 280"/>
          <p:cNvSpPr/>
          <p:nvPr/>
        </p:nvSpPr>
        <p:spPr>
          <a:xfrm>
            <a:off x="6245247" y="392430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82" name="그림 281"/>
          <p:cNvPicPr>
            <a:picLocks noChangeAspect="1"/>
          </p:cNvPicPr>
          <p:nvPr/>
        </p:nvPicPr>
        <p:blipFill rotWithShape="1">
          <a:blip r:embed="rId5"/>
          <a:srcRect l="51618" b="50000"/>
          <a:stretch>
            <a:fillRect/>
          </a:stretch>
        </p:blipFill>
        <p:spPr>
          <a:xfrm>
            <a:off x="4072331" y="4539939"/>
            <a:ext cx="279056" cy="245666"/>
          </a:xfrm>
          <a:prstGeom prst="rect">
            <a:avLst/>
          </a:prstGeom>
        </p:spPr>
      </p:pic>
      <p:sp>
        <p:nvSpPr>
          <p:cNvPr id="283" name="직사각형 282"/>
          <p:cNvSpPr/>
          <p:nvPr/>
        </p:nvSpPr>
        <p:spPr>
          <a:xfrm>
            <a:off x="4015624" y="4374682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4" name="내용 개체 틀 9"/>
          <p:cNvSpPr txBox="1"/>
          <p:nvPr/>
        </p:nvSpPr>
        <p:spPr>
          <a:xfrm>
            <a:off x="599085" y="8496300"/>
            <a:ext cx="8544913" cy="9211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발사한 오브젝트가 아직 배치되지 않고</a:t>
            </a:r>
          </a:p>
          <a:p>
            <a:pPr marL="0" lvl="0" indent="0" algn="ctr">
              <a:buNone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날아가는 경우 새총은  작동하지 않는다</a:t>
            </a:r>
            <a:r>
              <a:rPr lang="en-US" altLang="ko-KR">
                <a:latin typeface="배달의민족 도현"/>
                <a:ea typeface="배달의민족 도현"/>
              </a:rPr>
              <a:t>.</a:t>
            </a:r>
          </a:p>
          <a:p>
            <a:pPr marL="0" lvl="0" indent="0" algn="ctr">
              <a:buNone/>
              <a:defRPr/>
            </a:pPr>
            <a:r>
              <a:rPr lang="en-US" altLang="ko-KR">
                <a:latin typeface="배달의민족 도현"/>
                <a:ea typeface="배달의민족 도현"/>
              </a:rPr>
              <a:t>( </a:t>
            </a:r>
            <a:r>
              <a:rPr lang="ko-KR" altLang="en-US">
                <a:latin typeface="배달의민족 도현"/>
                <a:ea typeface="배달의민족 도현"/>
              </a:rPr>
              <a:t>아직 배치가 되지 않은 판정 </a:t>
            </a:r>
            <a:r>
              <a:rPr lang="en-US" altLang="ko-KR"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286" name="직사각형 285"/>
          <p:cNvSpPr/>
          <p:nvPr/>
        </p:nvSpPr>
        <p:spPr>
          <a:xfrm>
            <a:off x="11372662" y="3927845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7" name="순서도: 연결자 286"/>
          <p:cNvSpPr/>
          <p:nvPr/>
        </p:nvSpPr>
        <p:spPr>
          <a:xfrm>
            <a:off x="12331362" y="6413650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8" name="직사각형 287"/>
          <p:cNvSpPr/>
          <p:nvPr/>
        </p:nvSpPr>
        <p:spPr>
          <a:xfrm>
            <a:off x="11372663" y="6894328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89" name="그림 288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41608" y="6809480"/>
            <a:ext cx="717192" cy="946296"/>
          </a:xfrm>
          <a:prstGeom prst="rect">
            <a:avLst/>
          </a:prstGeom>
        </p:spPr>
      </p:pic>
      <p:sp>
        <p:nvSpPr>
          <p:cNvPr id="290" name="직사각형 289"/>
          <p:cNvSpPr/>
          <p:nvPr/>
        </p:nvSpPr>
        <p:spPr>
          <a:xfrm>
            <a:off x="11372662" y="3927845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1" name="직사각형 290"/>
          <p:cNvSpPr/>
          <p:nvPr/>
        </p:nvSpPr>
        <p:spPr>
          <a:xfrm>
            <a:off x="14359532" y="3927845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92" name="그림 291"/>
          <p:cNvPicPr>
            <a:picLocks noChangeAspect="1"/>
          </p:cNvPicPr>
          <p:nvPr/>
        </p:nvPicPr>
        <p:blipFill rotWithShape="1">
          <a:blip r:embed="rId5"/>
          <a:srcRect l="51618" b="50000"/>
          <a:stretch>
            <a:fillRect/>
          </a:stretch>
        </p:blipFill>
        <p:spPr>
          <a:xfrm>
            <a:off x="12380784" y="4290060"/>
            <a:ext cx="279056" cy="245666"/>
          </a:xfrm>
          <a:prstGeom prst="rect">
            <a:avLst/>
          </a:prstGeom>
        </p:spPr>
      </p:pic>
      <p:pic>
        <p:nvPicPr>
          <p:cNvPr id="293" name="그림 292" descr="일렉트릭 블루, 코발트 블루, 보석, 블루이(가) 표시된 사진  자동 생성된 설명"/>
          <p:cNvPicPr>
            <a:picLocks noChangeAspect="1"/>
          </p:cNvPicPr>
          <p:nvPr/>
        </p:nvPicPr>
        <p:blipFill rotWithShape="1">
          <a:blip r:embed="rId6"/>
          <a:srcRect l="66279" b="63643"/>
          <a:stretch>
            <a:fillRect/>
          </a:stretch>
        </p:blipFill>
        <p:spPr>
          <a:xfrm rot="4230131">
            <a:off x="12581330" y="3725380"/>
            <a:ext cx="957556" cy="1037008"/>
          </a:xfrm>
          <a:prstGeom prst="rect">
            <a:avLst/>
          </a:prstGeom>
        </p:spPr>
      </p:pic>
      <p:sp>
        <p:nvSpPr>
          <p:cNvPr id="294" name="화살표: 오른쪽 25"/>
          <p:cNvSpPr/>
          <p:nvPr/>
        </p:nvSpPr>
        <p:spPr>
          <a:xfrm rot="14177067" flipV="1">
            <a:off x="12035852" y="4312151"/>
            <a:ext cx="462952" cy="3117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5" name="내용 개체 틀 9"/>
          <p:cNvSpPr txBox="1"/>
          <p:nvPr/>
        </p:nvSpPr>
        <p:spPr>
          <a:xfrm>
            <a:off x="8915400" y="8572500"/>
            <a:ext cx="8544913" cy="101736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오브젝트가 충돌한 이후 굴러가거나</a:t>
            </a:r>
          </a:p>
          <a:p>
            <a:pPr marL="0" lvl="0" indent="0" algn="ctr">
              <a:buNone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이동하는 경우에는 새총이 작동한다</a:t>
            </a:r>
            <a:r>
              <a:rPr lang="en-US" altLang="ko-KR">
                <a:latin typeface="배달의민족 도현"/>
                <a:ea typeface="배달의민족 도현"/>
              </a:rPr>
              <a:t>.</a:t>
            </a:r>
          </a:p>
          <a:p>
            <a:pPr marL="0" lvl="0" indent="0" algn="ctr">
              <a:buNone/>
              <a:defRPr/>
            </a:pPr>
            <a:r>
              <a:rPr lang="en-US" altLang="ko-KR">
                <a:latin typeface="배달의민족 도현"/>
                <a:ea typeface="배달의민족 도현"/>
              </a:rPr>
              <a:t>( </a:t>
            </a:r>
            <a:r>
              <a:rPr lang="ko-KR" altLang="en-US">
                <a:latin typeface="배달의민족 도현"/>
                <a:ea typeface="배달의민족 도현"/>
              </a:rPr>
              <a:t>이미 배치가 끝나는 판정 </a:t>
            </a:r>
            <a:r>
              <a:rPr lang="en-US" altLang="ko-KR"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300" name="화살표: 아래쪽 38"/>
          <p:cNvSpPr/>
          <p:nvPr/>
        </p:nvSpPr>
        <p:spPr>
          <a:xfrm rot="16200000">
            <a:off x="8477890" y="5372101"/>
            <a:ext cx="761999" cy="914400"/>
          </a:xfrm>
          <a:prstGeom prst="downArrow">
            <a:avLst>
              <a:gd name="adj1" fmla="val 50000"/>
              <a:gd name="adj2" fmla="val 4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01" name="Picture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302" name="Picture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303" name="Picture 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304" name="Picture 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305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306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307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8450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4400" y="7086600"/>
            <a:ext cx="5803900" cy="194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86798" y="3238500"/>
            <a:ext cx="8709025" cy="582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소개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벤치마킹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6700" y="7645400"/>
            <a:ext cx="45974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게임이름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[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수박 게임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]</a:t>
            </a: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장르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퍼즐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43950" y="3314700"/>
            <a:ext cx="8610600" cy="579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플레이어는 상단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를 통해 좌우로 현재의 과일을 이동 시킬 수 있음 </a:t>
            </a:r>
          </a:p>
          <a:p>
            <a:pPr lvl="0" algn="l">
              <a:lnSpc>
                <a:spcPct val="112880"/>
              </a:lnSpc>
              <a:defRPr/>
            </a:pPr>
            <a:b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</a:br>
            <a:b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</a:b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같은 종류의 과일이 만난결우 다른 과일로 변경되며 과일의 크기가 커진다</a:t>
            </a:r>
          </a:p>
          <a:p>
            <a:pPr lvl="0" algn="l">
              <a:lnSpc>
                <a:spcPct val="112880"/>
              </a:lnSpc>
              <a:defRPr/>
            </a:pP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endParaRPr lang="ko-KR" altLang="en-US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플레이어는 우측의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를 통해 다음 얻을 수 있는 과일을 알 수 있으며 </a:t>
            </a: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그  정보를 통해 과일을 이동시킬 위치를  정한다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.</a:t>
            </a:r>
          </a:p>
          <a:p>
            <a:pPr lvl="0" algn="l">
              <a:lnSpc>
                <a:spcPct val="112880"/>
              </a:lnSpc>
              <a:defRPr/>
            </a:pP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만약 과일이 정해진 데드라인을 넘길 경우 그 즉시 게임이 종료된다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.</a:t>
            </a:r>
          </a:p>
          <a:p>
            <a:pPr lvl="0" algn="l">
              <a:lnSpc>
                <a:spcPct val="112880"/>
              </a:lnSpc>
              <a:defRPr/>
            </a:pPr>
            <a:endParaRPr lang="en-US" alt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altLang="ko-KR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위 게임에서 착안한 시스템으 서로 일치하는 오브젝트가 만날 경우</a:t>
            </a: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다른 하나의 오브젝트로 변경되는 것과 데드라인 시스템 착안 </a:t>
            </a:r>
            <a:r>
              <a:rPr lang="en-US" altLang="ko-KR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</a:p>
        </p:txBody>
      </p:sp>
      <p:pic>
        <p:nvPicPr>
          <p:cNvPr id="32" name="그림 개체 틀 16" descr="아동 미술, 스마일리, 이모티콘, 클립아트이(가) 표시된 사진  자동 생성된 설명"/>
          <p:cNvPicPr>
            <a:picLocks noGrp="1" noChangeAspect="1"/>
          </p:cNvPicPr>
          <p:nvPr/>
        </p:nvPicPr>
        <p:blipFill rotWithShape="1">
          <a:blip r:embed="rId8"/>
          <a:srcRect t="9322" b="9322"/>
          <a:stretch>
            <a:fillRect/>
          </a:stretch>
        </p:blipFill>
        <p:spPr>
          <a:xfrm>
            <a:off x="971550" y="3177381"/>
            <a:ext cx="5715000" cy="3360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938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중력가속도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pic>
        <p:nvPicPr>
          <p:cNvPr id="30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30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303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304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305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306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307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308" name="내용 개체 틀 9"/>
          <p:cNvSpPr txBox="1"/>
          <p:nvPr/>
        </p:nvSpPr>
        <p:spPr>
          <a:xfrm>
            <a:off x="985398" y="2924781"/>
            <a:ext cx="12806802" cy="2066319"/>
          </a:xfrm>
          <a:prstGeom prst="rect">
            <a:avLst/>
          </a:prstGeom>
        </p:spPr>
        <p:txBody>
          <a:bodyPr vert="horz" lIns="91440" tIns="45720" rIns="91440" bIns="4572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500">
                <a:solidFill>
                  <a:srgbClr val="FF0000"/>
                </a:solidFill>
                <a:latin typeface="배달의민족 도현"/>
                <a:ea typeface="배달의민족 도현"/>
              </a:rPr>
              <a:t>새총시스템</a:t>
            </a:r>
            <a:r>
              <a:rPr lang="ko-KR" altLang="en-US" sz="2500">
                <a:latin typeface="배달의민족 도현"/>
                <a:ea typeface="배달의민족 도현"/>
              </a:rPr>
              <a:t>은 기본적으로 아래에서 위로 중력을 가지는 역중력을 가지며</a:t>
            </a:r>
          </a:p>
          <a:p>
            <a:pPr marL="0" lvl="0" indent="0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플레이어가 오브젝트를 날리는 시점에서는 가속도가 적용되지 않지만 </a:t>
            </a:r>
          </a:p>
          <a:p>
            <a:pPr marL="0" lvl="0" indent="0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벽 및 오브젝트와 충돌을 할 경우 중력가속도가 적용된다</a:t>
            </a:r>
            <a:r>
              <a:rPr lang="en-US" altLang="ko-KR" sz="2500">
                <a:latin typeface="배달의민족 도현"/>
                <a:ea typeface="배달의민족 도현"/>
              </a:rPr>
              <a:t>.</a:t>
            </a:r>
            <a:endParaRPr lang="ko-KR" altLang="en-US" sz="2500">
              <a:latin typeface="배달의민족 도현"/>
              <a:ea typeface="배달의민족 도현"/>
            </a:endParaRPr>
          </a:p>
        </p:txBody>
      </p:sp>
      <p:cxnSp>
        <p:nvCxnSpPr>
          <p:cNvPr id="309" name="직선 연결선 35"/>
          <p:cNvCxnSpPr/>
          <p:nvPr/>
        </p:nvCxnSpPr>
        <p:spPr>
          <a:xfrm>
            <a:off x="838200" y="4991100"/>
            <a:ext cx="16764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0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7"/>
          <a:srcRect l="27129" t="2378" r="26544" b="3674"/>
          <a:stretch>
            <a:fillRect/>
          </a:stretch>
        </p:blipFill>
        <p:spPr>
          <a:xfrm>
            <a:off x="2006001" y="5676900"/>
            <a:ext cx="1751179" cy="3551273"/>
          </a:xfrm>
          <a:prstGeom prst="rect">
            <a:avLst/>
          </a:prstGeom>
          <a:noFill/>
        </p:spPr>
      </p:pic>
      <p:pic>
        <p:nvPicPr>
          <p:cNvPr id="311" name="그림 310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740624" y="8511686"/>
            <a:ext cx="421069" cy="555578"/>
          </a:xfrm>
          <a:prstGeom prst="rect">
            <a:avLst/>
          </a:prstGeom>
        </p:spPr>
      </p:pic>
      <p:pic>
        <p:nvPicPr>
          <p:cNvPr id="312" name="그림 311" descr="디자인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flipH="1">
            <a:off x="2576154" y="7005132"/>
            <a:ext cx="457704" cy="457704"/>
          </a:xfrm>
          <a:prstGeom prst="rect">
            <a:avLst/>
          </a:prstGeom>
        </p:spPr>
      </p:pic>
      <p:pic>
        <p:nvPicPr>
          <p:cNvPr id="313" name="그림 312" descr="상자, 디자인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118468" y="8609578"/>
            <a:ext cx="457686" cy="457686"/>
          </a:xfrm>
          <a:prstGeom prst="rect">
            <a:avLst/>
          </a:prstGeom>
        </p:spPr>
      </p:pic>
      <p:sp>
        <p:nvSpPr>
          <p:cNvPr id="314" name="직사각형 313"/>
          <p:cNvSpPr/>
          <p:nvPr/>
        </p:nvSpPr>
        <p:spPr>
          <a:xfrm>
            <a:off x="2576154" y="6857286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15" name="내용 개체 틀 9"/>
          <p:cNvSpPr txBox="1"/>
          <p:nvPr/>
        </p:nvSpPr>
        <p:spPr>
          <a:xfrm>
            <a:off x="4089503" y="7041765"/>
            <a:ext cx="4745428" cy="73860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100">
                <a:latin typeface="배달의민족 도현"/>
                <a:ea typeface="배달의민족 도현"/>
              </a:rPr>
              <a:t>충돌처리가 일어나지 않는다면</a:t>
            </a:r>
          </a:p>
          <a:p>
            <a:pPr marL="0" lvl="0" indent="0" algn="ctr">
              <a:buNone/>
              <a:defRPr/>
            </a:pPr>
            <a:r>
              <a:rPr lang="ko-KR" altLang="en-US" sz="2100">
                <a:latin typeface="배달의민족 도현"/>
                <a:ea typeface="배달의민족 도현"/>
              </a:rPr>
              <a:t>중력가속도 생성 </a:t>
            </a:r>
            <a:r>
              <a:rPr lang="en-US" altLang="ko-KR" sz="2100">
                <a:latin typeface="배달의민족 도현"/>
                <a:ea typeface="배달의민족 도현"/>
              </a:rPr>
              <a:t>X</a:t>
            </a:r>
          </a:p>
        </p:txBody>
      </p:sp>
      <p:pic>
        <p:nvPicPr>
          <p:cNvPr id="316" name="Picture 2" descr="핸드폰 Png 이미지 - Freepik에서 무료 다운로드"/>
          <p:cNvPicPr>
            <a:picLocks noChangeAspect="1" noChangeArrowheads="1"/>
          </p:cNvPicPr>
          <p:nvPr/>
        </p:nvPicPr>
        <p:blipFill rotWithShape="1">
          <a:blip r:embed="rId7"/>
          <a:srcRect l="27129" t="2378" r="26544" b="3674"/>
          <a:stretch>
            <a:fillRect/>
          </a:stretch>
        </p:blipFill>
        <p:spPr>
          <a:xfrm>
            <a:off x="10316070" y="5600700"/>
            <a:ext cx="1751179" cy="3551273"/>
          </a:xfrm>
          <a:prstGeom prst="rect">
            <a:avLst/>
          </a:prstGeom>
          <a:noFill/>
        </p:spPr>
      </p:pic>
      <p:pic>
        <p:nvPicPr>
          <p:cNvPr id="317" name="그림 316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50694" y="8435486"/>
            <a:ext cx="421069" cy="555578"/>
          </a:xfrm>
          <a:prstGeom prst="rect">
            <a:avLst/>
          </a:prstGeom>
        </p:spPr>
      </p:pic>
      <p:pic>
        <p:nvPicPr>
          <p:cNvPr id="318" name="그림 317" descr="디자인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flipH="1">
            <a:off x="11582400" y="6928932"/>
            <a:ext cx="457704" cy="457704"/>
          </a:xfrm>
          <a:prstGeom prst="rect">
            <a:avLst/>
          </a:prstGeom>
        </p:spPr>
      </p:pic>
      <p:pic>
        <p:nvPicPr>
          <p:cNvPr id="319" name="그림 318" descr="상자, 디자인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428538" y="8533378"/>
            <a:ext cx="457686" cy="457686"/>
          </a:xfrm>
          <a:prstGeom prst="rect">
            <a:avLst/>
          </a:prstGeom>
        </p:spPr>
      </p:pic>
      <p:sp>
        <p:nvSpPr>
          <p:cNvPr id="320" name="직사각형 319"/>
          <p:cNvSpPr/>
          <p:nvPr/>
        </p:nvSpPr>
        <p:spPr>
          <a:xfrm>
            <a:off x="11471762" y="6781086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21" name="내용 개체 틀 9"/>
          <p:cNvSpPr txBox="1"/>
          <p:nvPr/>
        </p:nvSpPr>
        <p:spPr>
          <a:xfrm>
            <a:off x="12496800" y="6754370"/>
            <a:ext cx="4745428" cy="120853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100">
                <a:latin typeface="배달의민족 도현"/>
                <a:ea typeface="배달의민족 도현"/>
              </a:rPr>
              <a:t>발생시점에서 중력가속도 발생</a:t>
            </a:r>
          </a:p>
          <a:p>
            <a:pPr marL="0" lvl="0" indent="0" algn="ctr">
              <a:buNone/>
              <a:defRPr/>
            </a:pPr>
            <a:r>
              <a:rPr lang="ko-KR" altLang="en-US" sz="2100">
                <a:latin typeface="배달의민족 도현"/>
                <a:ea typeface="배달의민족 도현"/>
              </a:rPr>
              <a:t>벽과 충돌할 경우 반대 각도로 이동하는</a:t>
            </a:r>
          </a:p>
          <a:p>
            <a:pPr marL="0" lvl="0" indent="0" algn="ctr">
              <a:buNone/>
              <a:defRPr/>
            </a:pPr>
            <a:r>
              <a:rPr lang="ko-KR" altLang="en-US" sz="2100">
                <a:latin typeface="배달의민족 도현"/>
                <a:ea typeface="배달의민족 도현"/>
              </a:rPr>
              <a:t>중력가속도 발생</a:t>
            </a:r>
            <a:endParaRPr lang="en-US" altLang="ko-KR" sz="2100">
              <a:latin typeface="배달의민족 도현"/>
              <a:ea typeface="배달의민족 도현"/>
            </a:endParaRPr>
          </a:p>
        </p:txBody>
      </p:sp>
      <p:cxnSp>
        <p:nvCxnSpPr>
          <p:cNvPr id="322" name="직선 화살표 연결선 50"/>
          <p:cNvCxnSpPr/>
          <p:nvPr/>
        </p:nvCxnSpPr>
        <p:spPr>
          <a:xfrm flipH="1" flipV="1">
            <a:off x="11432540" y="6509920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3" name="직선 화살표 연결선 51"/>
          <p:cNvCxnSpPr/>
          <p:nvPr/>
        </p:nvCxnSpPr>
        <p:spPr>
          <a:xfrm flipH="1" flipV="1">
            <a:off x="11050694" y="6046440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75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새총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시스템 구조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pic>
        <p:nvPicPr>
          <p:cNvPr id="30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30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303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304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305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306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307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324" name="직사각형 323"/>
          <p:cNvSpPr/>
          <p:nvPr/>
        </p:nvSpPr>
        <p:spPr>
          <a:xfrm>
            <a:off x="11976100" y="3418147"/>
            <a:ext cx="5054600" cy="1840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25" name="순서도: 처리 324"/>
          <p:cNvSpPr/>
          <p:nvPr/>
        </p:nvSpPr>
        <p:spPr>
          <a:xfrm>
            <a:off x="12115800" y="3694092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>
                <a:solidFill>
                  <a:schemeClr val="tx1"/>
                </a:solidFill>
                <a:latin typeface="KCC-한빛"/>
                <a:ea typeface="KCC-한빛"/>
              </a:rPr>
              <a:t>UI</a:t>
            </a: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화면</a:t>
            </a:r>
          </a:p>
        </p:txBody>
      </p:sp>
      <p:sp>
        <p:nvSpPr>
          <p:cNvPr id="326" name="순서도: 처리 325"/>
          <p:cNvSpPr/>
          <p:nvPr/>
        </p:nvSpPr>
        <p:spPr>
          <a:xfrm>
            <a:off x="12115800" y="4511397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유저의 행동</a:t>
            </a:r>
          </a:p>
        </p:txBody>
      </p:sp>
      <p:sp>
        <p:nvSpPr>
          <p:cNvPr id="327" name="순서도: 처리 326"/>
          <p:cNvSpPr/>
          <p:nvPr/>
        </p:nvSpPr>
        <p:spPr>
          <a:xfrm>
            <a:off x="13762703" y="3691980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결과</a:t>
            </a:r>
          </a:p>
        </p:txBody>
      </p:sp>
      <p:sp>
        <p:nvSpPr>
          <p:cNvPr id="328" name="순서도: 처리 327"/>
          <p:cNvSpPr/>
          <p:nvPr/>
        </p:nvSpPr>
        <p:spPr>
          <a:xfrm>
            <a:off x="13762703" y="4511397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상태</a:t>
            </a:r>
          </a:p>
        </p:txBody>
      </p:sp>
      <p:cxnSp>
        <p:nvCxnSpPr>
          <p:cNvPr id="329" name="직선 화살표 연결선 21"/>
          <p:cNvCxnSpPr/>
          <p:nvPr/>
        </p:nvCxnSpPr>
        <p:spPr>
          <a:xfrm>
            <a:off x="15224932" y="3880902"/>
            <a:ext cx="802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직선 화살표 연결선 22"/>
          <p:cNvCxnSpPr/>
          <p:nvPr/>
        </p:nvCxnSpPr>
        <p:spPr>
          <a:xfrm>
            <a:off x="15224932" y="4414580"/>
            <a:ext cx="80255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1" name="직선 화살표 연결선 23"/>
          <p:cNvCxnSpPr/>
          <p:nvPr/>
        </p:nvCxnSpPr>
        <p:spPr>
          <a:xfrm>
            <a:off x="15224932" y="4948257"/>
            <a:ext cx="80255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2" name="TextBox 24"/>
          <p:cNvSpPr txBox="1"/>
          <p:nvPr/>
        </p:nvSpPr>
        <p:spPr>
          <a:xfrm>
            <a:off x="16109220" y="3727013"/>
            <a:ext cx="967453" cy="294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KCC-한빛"/>
                <a:ea typeface="KCC-한빛"/>
              </a:rPr>
              <a:t>상시루트</a:t>
            </a:r>
          </a:p>
        </p:txBody>
      </p:sp>
      <p:sp>
        <p:nvSpPr>
          <p:cNvPr id="333" name="TextBox 25"/>
          <p:cNvSpPr txBox="1"/>
          <p:nvPr/>
        </p:nvSpPr>
        <p:spPr>
          <a:xfrm>
            <a:off x="16109220" y="4260691"/>
            <a:ext cx="1061180" cy="29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KCC-한빛"/>
                <a:ea typeface="KCC-한빛"/>
              </a:rPr>
              <a:t>조건부루트</a:t>
            </a:r>
          </a:p>
        </p:txBody>
      </p:sp>
      <p:sp>
        <p:nvSpPr>
          <p:cNvPr id="334" name="TextBox 26"/>
          <p:cNvSpPr txBox="1"/>
          <p:nvPr/>
        </p:nvSpPr>
        <p:spPr>
          <a:xfrm>
            <a:off x="16109220" y="4794369"/>
            <a:ext cx="967453" cy="29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KCC-한빛"/>
                <a:ea typeface="KCC-한빛"/>
              </a:rPr>
              <a:t>반복루트</a:t>
            </a:r>
          </a:p>
        </p:txBody>
      </p:sp>
      <p:sp>
        <p:nvSpPr>
          <p:cNvPr id="335" name="순서도: 처리 334"/>
          <p:cNvSpPr/>
          <p:nvPr/>
        </p:nvSpPr>
        <p:spPr>
          <a:xfrm>
            <a:off x="1676400" y="3789088"/>
            <a:ext cx="1828800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게임실행</a:t>
            </a:r>
          </a:p>
        </p:txBody>
      </p:sp>
      <p:sp>
        <p:nvSpPr>
          <p:cNvPr id="336" name="순서도: 처리 335"/>
          <p:cNvSpPr/>
          <p:nvPr/>
        </p:nvSpPr>
        <p:spPr>
          <a:xfrm>
            <a:off x="1676400" y="4852198"/>
            <a:ext cx="1828800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새총의 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각도변환</a:t>
            </a:r>
          </a:p>
        </p:txBody>
      </p:sp>
      <p:sp>
        <p:nvSpPr>
          <p:cNvPr id="337" name="순서도: 처리 336"/>
          <p:cNvSpPr/>
          <p:nvPr/>
        </p:nvSpPr>
        <p:spPr>
          <a:xfrm>
            <a:off x="1639406" y="5918084"/>
            <a:ext cx="18587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화면터치</a:t>
            </a:r>
          </a:p>
        </p:txBody>
      </p:sp>
      <p:sp>
        <p:nvSpPr>
          <p:cNvPr id="338" name="순서도: 처리 337"/>
          <p:cNvSpPr/>
          <p:nvPr/>
        </p:nvSpPr>
        <p:spPr>
          <a:xfrm>
            <a:off x="1600537" y="6983970"/>
            <a:ext cx="1908205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광물발사</a:t>
            </a:r>
          </a:p>
        </p:txBody>
      </p:sp>
      <p:sp>
        <p:nvSpPr>
          <p:cNvPr id="339" name="순서도: 처리 338"/>
          <p:cNvSpPr/>
          <p:nvPr/>
        </p:nvSpPr>
        <p:spPr>
          <a:xfrm>
            <a:off x="13781120" y="6962775"/>
            <a:ext cx="19082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조정한 위치에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광물 배치</a:t>
            </a:r>
          </a:p>
        </p:txBody>
      </p:sp>
      <p:cxnSp>
        <p:nvCxnSpPr>
          <p:cNvPr id="340" name="직선 화살표 연결선 34"/>
          <p:cNvCxnSpPr>
            <a:stCxn id="335" idx="2"/>
            <a:endCxn id="336" idx="0"/>
          </p:cNvCxnSpPr>
          <p:nvPr/>
        </p:nvCxnSpPr>
        <p:spPr>
          <a:xfrm rot="16200000" flipH="1">
            <a:off x="2344995" y="4606393"/>
            <a:ext cx="4916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직선 화살표 연결선 35"/>
          <p:cNvCxnSpPr>
            <a:stCxn id="336" idx="2"/>
            <a:endCxn id="337" idx="0"/>
          </p:cNvCxnSpPr>
          <p:nvPr/>
        </p:nvCxnSpPr>
        <p:spPr>
          <a:xfrm rot="5400000">
            <a:off x="2332586" y="5659870"/>
            <a:ext cx="494386" cy="22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직선 화살표 연결선 36"/>
          <p:cNvCxnSpPr>
            <a:stCxn id="337" idx="2"/>
            <a:endCxn id="338" idx="0"/>
          </p:cNvCxnSpPr>
          <p:nvPr/>
        </p:nvCxnSpPr>
        <p:spPr>
          <a:xfrm rot="5400000">
            <a:off x="2314506" y="6729717"/>
            <a:ext cx="494386" cy="14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3" name="순서도: 처리 342"/>
          <p:cNvSpPr/>
          <p:nvPr/>
        </p:nvSpPr>
        <p:spPr>
          <a:xfrm>
            <a:off x="4062991" y="6018770"/>
            <a:ext cx="18587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오브젝트와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충돌</a:t>
            </a:r>
          </a:p>
        </p:txBody>
      </p:sp>
      <p:sp>
        <p:nvSpPr>
          <p:cNvPr id="344" name="순서도: 처리 343"/>
          <p:cNvSpPr/>
          <p:nvPr/>
        </p:nvSpPr>
        <p:spPr>
          <a:xfrm>
            <a:off x="4035394" y="6983970"/>
            <a:ext cx="1908205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벽과 충돌</a:t>
            </a:r>
          </a:p>
        </p:txBody>
      </p:sp>
      <p:cxnSp>
        <p:nvCxnSpPr>
          <p:cNvPr id="345" name="직선 화살표 연결선 44"/>
          <p:cNvCxnSpPr>
            <a:stCxn id="338" idx="3"/>
            <a:endCxn id="344" idx="1"/>
          </p:cNvCxnSpPr>
          <p:nvPr/>
        </p:nvCxnSpPr>
        <p:spPr>
          <a:xfrm>
            <a:off x="3508743" y="7269720"/>
            <a:ext cx="526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6" name="순서도: 처리 345"/>
          <p:cNvSpPr/>
          <p:nvPr/>
        </p:nvSpPr>
        <p:spPr>
          <a:xfrm>
            <a:off x="4035394" y="8016822"/>
            <a:ext cx="1908205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충돌하지 않음</a:t>
            </a:r>
          </a:p>
        </p:txBody>
      </p:sp>
      <p:cxnSp>
        <p:nvCxnSpPr>
          <p:cNvPr id="347" name="연결선: 꺾임 1033"/>
          <p:cNvCxnSpPr>
            <a:stCxn id="338" idx="3"/>
            <a:endCxn id="343" idx="1"/>
          </p:cNvCxnSpPr>
          <p:nvPr/>
        </p:nvCxnSpPr>
        <p:spPr>
          <a:xfrm flipV="1">
            <a:off x="3508743" y="6304520"/>
            <a:ext cx="554248" cy="965200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" name="연결선: 꺾임 1035"/>
          <p:cNvCxnSpPr>
            <a:endCxn id="346" idx="1"/>
          </p:cNvCxnSpPr>
          <p:nvPr/>
        </p:nvCxnSpPr>
        <p:spPr>
          <a:xfrm rot="16200000" flipH="1">
            <a:off x="3409961" y="7677139"/>
            <a:ext cx="1025472" cy="22539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9" name="순서도: 처리 348"/>
          <p:cNvSpPr/>
          <p:nvPr/>
        </p:nvSpPr>
        <p:spPr>
          <a:xfrm>
            <a:off x="6437405" y="6972300"/>
            <a:ext cx="1908205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중력가속도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추가</a:t>
            </a:r>
          </a:p>
        </p:txBody>
      </p:sp>
      <p:cxnSp>
        <p:nvCxnSpPr>
          <p:cNvPr id="350" name="직선 화살표 연결선 1040"/>
          <p:cNvCxnSpPr>
            <a:stCxn id="344" idx="3"/>
            <a:endCxn id="349" idx="1"/>
          </p:cNvCxnSpPr>
          <p:nvPr/>
        </p:nvCxnSpPr>
        <p:spPr>
          <a:xfrm flipV="1">
            <a:off x="5943600" y="7258050"/>
            <a:ext cx="493805" cy="11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1" name="직선 화살표 연결선 1041"/>
          <p:cNvCxnSpPr>
            <a:stCxn id="349" idx="3"/>
            <a:endCxn id="352" idx="1"/>
          </p:cNvCxnSpPr>
          <p:nvPr/>
        </p:nvCxnSpPr>
        <p:spPr>
          <a:xfrm>
            <a:off x="8345611" y="7258050"/>
            <a:ext cx="3792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2" name="순서도: 처리 351"/>
          <p:cNvSpPr/>
          <p:nvPr/>
        </p:nvSpPr>
        <p:spPr>
          <a:xfrm>
            <a:off x="8724900" y="6972300"/>
            <a:ext cx="1908205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반대각도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계산</a:t>
            </a:r>
          </a:p>
        </p:txBody>
      </p:sp>
      <p:sp>
        <p:nvSpPr>
          <p:cNvPr id="353" name="순서도: 처리 352"/>
          <p:cNvSpPr/>
          <p:nvPr/>
        </p:nvSpPr>
        <p:spPr>
          <a:xfrm>
            <a:off x="11201400" y="6964501"/>
            <a:ext cx="1908205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반대각도로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각도 변경</a:t>
            </a:r>
            <a:endParaRPr lang="en-US" altLang="ko-KR" sz="1400">
              <a:solidFill>
                <a:schemeClr val="tx1"/>
              </a:solidFill>
              <a:latin typeface="KCC-한빛"/>
              <a:ea typeface="KCC-한빛"/>
            </a:endParaRPr>
          </a:p>
        </p:txBody>
      </p:sp>
      <p:cxnSp>
        <p:nvCxnSpPr>
          <p:cNvPr id="354" name="직선 화살표 연결선 1047"/>
          <p:cNvCxnSpPr>
            <a:stCxn id="352" idx="3"/>
            <a:endCxn id="353" idx="1"/>
          </p:cNvCxnSpPr>
          <p:nvPr/>
        </p:nvCxnSpPr>
        <p:spPr>
          <a:xfrm flipV="1">
            <a:off x="10633106" y="7250252"/>
            <a:ext cx="568294" cy="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5" name="직선 화살표 연결선 1050"/>
          <p:cNvCxnSpPr>
            <a:stCxn id="343" idx="3"/>
            <a:endCxn id="356" idx="1"/>
          </p:cNvCxnSpPr>
          <p:nvPr/>
        </p:nvCxnSpPr>
        <p:spPr>
          <a:xfrm>
            <a:off x="5921697" y="6304520"/>
            <a:ext cx="554248" cy="1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6" name="순서도: 처리 355"/>
          <p:cNvSpPr/>
          <p:nvPr/>
        </p:nvSpPr>
        <p:spPr>
          <a:xfrm>
            <a:off x="6475945" y="6019800"/>
            <a:ext cx="18587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중력가속도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추가</a:t>
            </a:r>
          </a:p>
        </p:txBody>
      </p:sp>
      <p:cxnSp>
        <p:nvCxnSpPr>
          <p:cNvPr id="357" name="직선 화살표 연결선 1053"/>
          <p:cNvCxnSpPr>
            <a:stCxn id="356" idx="3"/>
            <a:endCxn id="358" idx="1"/>
          </p:cNvCxnSpPr>
          <p:nvPr/>
        </p:nvCxnSpPr>
        <p:spPr>
          <a:xfrm>
            <a:off x="8334651" y="6305550"/>
            <a:ext cx="398443" cy="9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8" name="순서도: 처리 357"/>
          <p:cNvSpPr/>
          <p:nvPr/>
        </p:nvSpPr>
        <p:spPr>
          <a:xfrm>
            <a:off x="8733094" y="6029325"/>
            <a:ext cx="18587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단계상승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조건 확인</a:t>
            </a:r>
          </a:p>
        </p:txBody>
      </p:sp>
      <p:cxnSp>
        <p:nvCxnSpPr>
          <p:cNvPr id="359" name="직선 화살표 연결선 1055"/>
          <p:cNvCxnSpPr>
            <a:stCxn id="358" idx="3"/>
            <a:endCxn id="360" idx="1"/>
          </p:cNvCxnSpPr>
          <p:nvPr/>
        </p:nvCxnSpPr>
        <p:spPr>
          <a:xfrm flipV="1">
            <a:off x="10591800" y="6305550"/>
            <a:ext cx="609600" cy="95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0" name="순서도: 처리 359"/>
          <p:cNvSpPr/>
          <p:nvPr/>
        </p:nvSpPr>
        <p:spPr>
          <a:xfrm>
            <a:off x="11201400" y="6019800"/>
            <a:ext cx="18587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</a:rPr>
              <a:t>충돌 오브젝트와 결합</a:t>
            </a:r>
          </a:p>
        </p:txBody>
      </p:sp>
      <p:cxnSp>
        <p:nvCxnSpPr>
          <p:cNvPr id="361" name="직선 화살표 연결선 1059"/>
          <p:cNvCxnSpPr>
            <a:stCxn id="353" idx="3"/>
            <a:endCxn id="339" idx="1"/>
          </p:cNvCxnSpPr>
          <p:nvPr/>
        </p:nvCxnSpPr>
        <p:spPr>
          <a:xfrm flipV="1">
            <a:off x="13109606" y="7248525"/>
            <a:ext cx="671514" cy="1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연결선: 꺾임 1063"/>
          <p:cNvCxnSpPr>
            <a:stCxn id="346" idx="3"/>
            <a:endCxn id="339" idx="2"/>
          </p:cNvCxnSpPr>
          <p:nvPr/>
        </p:nvCxnSpPr>
        <p:spPr>
          <a:xfrm flipV="1">
            <a:off x="5943600" y="7534275"/>
            <a:ext cx="8791623" cy="76829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3" name="연결선: 꺾임 1065"/>
          <p:cNvCxnSpPr>
            <a:stCxn id="358" idx="0"/>
            <a:endCxn id="339" idx="0"/>
          </p:cNvCxnSpPr>
          <p:nvPr/>
        </p:nvCxnSpPr>
        <p:spPr>
          <a:xfrm rot="5400000" flipV="1">
            <a:off x="11732110" y="3959662"/>
            <a:ext cx="933450" cy="5072776"/>
          </a:xfrm>
          <a:prstGeom prst="bentConnector3">
            <a:avLst>
              <a:gd name="adj1" fmla="val -1451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44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랭킹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개요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pic>
        <p:nvPicPr>
          <p:cNvPr id="30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30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303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304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305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306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307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364" name="내용 개체 틀 9"/>
          <p:cNvSpPr txBox="1"/>
          <p:nvPr/>
        </p:nvSpPr>
        <p:spPr>
          <a:xfrm>
            <a:off x="762000" y="3077181"/>
            <a:ext cx="13639800" cy="206631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500">
                <a:solidFill>
                  <a:srgbClr val="FF0000"/>
                </a:solidFill>
                <a:latin typeface="배달의민족 도현"/>
                <a:ea typeface="배달의민족 도현"/>
              </a:rPr>
              <a:t>랭킹시스템</a:t>
            </a:r>
            <a:r>
              <a:rPr lang="ko-KR" altLang="en-US" sz="2500">
                <a:latin typeface="배달의민족 도현"/>
                <a:ea typeface="배달의민족 도현"/>
              </a:rPr>
              <a:t>은 플레이어 간의 경쟁심리를 자극하여 더 많은 플레이타임을 유도하는 효과를 지닌 시스템이다</a:t>
            </a:r>
            <a:r>
              <a:rPr lang="en-US" altLang="ko-KR" sz="2500">
                <a:latin typeface="배달의민족 도현"/>
                <a:ea typeface="배달의민족 도현"/>
              </a:rPr>
              <a:t>.</a:t>
            </a:r>
          </a:p>
          <a:p>
            <a:pPr marL="0" lvl="0" indent="0">
              <a:buNone/>
              <a:defRPr/>
            </a:pPr>
            <a:r>
              <a:rPr lang="en-US" altLang="ko-KR" sz="2500">
                <a:latin typeface="배달의민족 도현"/>
                <a:ea typeface="배달의민족 도현"/>
              </a:rPr>
              <a:t>FireBase</a:t>
            </a:r>
            <a:r>
              <a:rPr lang="ko-KR" altLang="en-US" sz="2500">
                <a:latin typeface="배달의민족 도현"/>
                <a:ea typeface="배달의민족 도현"/>
              </a:rPr>
              <a:t>의 데이터 베이스 저장 시스템을 통해 유저의 데이터를 저장하여</a:t>
            </a:r>
            <a:br>
              <a:rPr lang="en-US" altLang="ko-KR" sz="2500">
                <a:latin typeface="배달의민족 도현"/>
                <a:ea typeface="배달의민족 도현"/>
              </a:rPr>
            </a:br>
            <a:r>
              <a:rPr lang="en-US" altLang="ko-KR" sz="2500">
                <a:latin typeface="배달의민족 도현"/>
                <a:ea typeface="배달의민족 도현"/>
              </a:rPr>
              <a:t>Unity</a:t>
            </a:r>
            <a:r>
              <a:rPr lang="ko-KR" altLang="en-US" sz="2500">
                <a:latin typeface="배달의민족 도현"/>
                <a:ea typeface="배달의민족 도현"/>
              </a:rPr>
              <a:t>의 코드 내에서 데이터 베이스를 불러와 점수가 높은 순으로 나열하는 방식으로 개발진행</a:t>
            </a:r>
          </a:p>
        </p:txBody>
      </p:sp>
      <p:pic>
        <p:nvPicPr>
          <p:cNvPr id="365" name="Picture 4" descr="죽이고 싶은 과일과 십선…백선…천선… '수박게임' - 네이트뷰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90600" y="5295006"/>
            <a:ext cx="5715000" cy="3200400"/>
          </a:xfrm>
          <a:prstGeom prst="rect">
            <a:avLst/>
          </a:prstGeom>
          <a:noFill/>
        </p:spPr>
      </p:pic>
      <p:sp>
        <p:nvSpPr>
          <p:cNvPr id="366" name="직사각형 365"/>
          <p:cNvSpPr/>
          <p:nvPr/>
        </p:nvSpPr>
        <p:spPr>
          <a:xfrm>
            <a:off x="1143000" y="6591300"/>
            <a:ext cx="1520456" cy="1793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7" name="내용 개체 틀 9"/>
          <p:cNvSpPr txBox="1"/>
          <p:nvPr/>
        </p:nvSpPr>
        <p:spPr>
          <a:xfrm>
            <a:off x="2428490" y="8801100"/>
            <a:ext cx="2676910" cy="456306"/>
          </a:xfrm>
          <a:prstGeom prst="rect">
            <a:avLst/>
          </a:prstGeom>
        </p:spPr>
        <p:txBody>
          <a:bodyPr vert="horz" lIns="91440" tIns="45720" rIns="91440" bIns="4572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000" b="1">
                <a:latin typeface="배달의민족 도현"/>
                <a:ea typeface="배달의민족 도현"/>
              </a:rPr>
              <a:t>수박게임의 랭킹시스템</a:t>
            </a:r>
          </a:p>
        </p:txBody>
      </p:sp>
      <p:pic>
        <p:nvPicPr>
          <p:cNvPr id="368" name="그림 36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210800" y="5294261"/>
            <a:ext cx="2154390" cy="3185558"/>
          </a:xfrm>
          <a:prstGeom prst="rect">
            <a:avLst/>
          </a:prstGeom>
        </p:spPr>
      </p:pic>
      <p:sp>
        <p:nvSpPr>
          <p:cNvPr id="369" name="내용 개체 틀 9"/>
          <p:cNvSpPr txBox="1"/>
          <p:nvPr/>
        </p:nvSpPr>
        <p:spPr>
          <a:xfrm>
            <a:off x="10134600" y="8801100"/>
            <a:ext cx="2676910" cy="45630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000" b="1">
                <a:latin typeface="배달의민족 도현"/>
                <a:ea typeface="배달의민족 도현"/>
              </a:rPr>
              <a:t>타 게임의 랭킹시스템</a:t>
            </a:r>
          </a:p>
        </p:txBody>
      </p:sp>
    </p:spTree>
    <p:extLst>
      <p:ext uri="{BB962C8B-B14F-4D97-AF65-F5344CB8AC3E}">
        <p14:creationId xmlns:p14="http://schemas.microsoft.com/office/powerpoint/2010/main" val="1086732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랭킹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FireBase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인가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?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pic>
        <p:nvPicPr>
          <p:cNvPr id="30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302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303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304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305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306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307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pic>
        <p:nvPicPr>
          <p:cNvPr id="370" name="Picture 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15168" y="3424956"/>
            <a:ext cx="9344835" cy="4446738"/>
          </a:xfrm>
          <a:prstGeom prst="rect">
            <a:avLst/>
          </a:prstGeom>
          <a:noFill/>
        </p:spPr>
      </p:pic>
      <p:cxnSp>
        <p:nvCxnSpPr>
          <p:cNvPr id="371" name="직선 연결선 1"/>
          <p:cNvCxnSpPr/>
          <p:nvPr/>
        </p:nvCxnSpPr>
        <p:spPr>
          <a:xfrm>
            <a:off x="685800" y="8420100"/>
            <a:ext cx="17145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2" name="내용 개체 틀 9"/>
          <p:cNvSpPr txBox="1"/>
          <p:nvPr/>
        </p:nvSpPr>
        <p:spPr>
          <a:xfrm>
            <a:off x="10876619" y="3467100"/>
            <a:ext cx="6496980" cy="4378656"/>
          </a:xfrm>
          <a:prstGeom prst="rect">
            <a:avLst/>
          </a:prstGeom>
        </p:spPr>
        <p:txBody>
          <a:bodyPr vert="horz" lIns="91440" tIns="45720" rIns="91440" bIns="4572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AutoNum type="arabicPeriod"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실시간 데이터처리가 가능하여</a:t>
            </a:r>
            <a:br>
              <a:rPr lang="en-US" altLang="ko-KR" sz="2000">
                <a:latin typeface="배달의민족 도현"/>
                <a:ea typeface="배달의민족 도현"/>
              </a:rPr>
            </a:br>
            <a:r>
              <a:rPr lang="ko-KR" altLang="en-US" sz="2000">
                <a:latin typeface="배달의민족 도현"/>
                <a:ea typeface="배달의민족 도현"/>
              </a:rPr>
              <a:t>유저의 정보 및 실시간 점수 등 </a:t>
            </a:r>
            <a:br>
              <a:rPr lang="en-US" altLang="ko-KR" sz="2000">
                <a:latin typeface="배달의민족 도현"/>
                <a:ea typeface="배달의민족 도현"/>
              </a:rPr>
            </a:br>
            <a:r>
              <a:rPr lang="ko-KR" altLang="en-US" sz="2000">
                <a:latin typeface="배달의민족 도현"/>
                <a:ea typeface="배달의민족 도현"/>
              </a:rPr>
              <a:t>관리하기 용이하다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</a:p>
          <a:p>
            <a:pPr marL="457200" lvl="0" indent="-457200">
              <a:buAutoNum type="arabicPeriod"/>
              <a:defRPr/>
            </a:pPr>
            <a:r>
              <a:rPr lang="en-US" altLang="ko-KR" sz="2000">
                <a:latin typeface="배달의민족 도현"/>
                <a:ea typeface="배달의민족 도현"/>
              </a:rPr>
              <a:t>Unity</a:t>
            </a:r>
            <a:r>
              <a:rPr lang="ko-KR" altLang="en-US" sz="2000">
                <a:latin typeface="배달의민족 도현"/>
                <a:ea typeface="배달의민족 도현"/>
              </a:rPr>
              <a:t>에서 사용이 가능한</a:t>
            </a:r>
            <a:br>
              <a:rPr lang="en-US" altLang="ko-KR" sz="2000">
                <a:latin typeface="배달의민족 도현"/>
                <a:ea typeface="배달의민족 도현"/>
              </a:rPr>
            </a:br>
            <a:r>
              <a:rPr lang="en-US" altLang="ko-KR" sz="2000">
                <a:latin typeface="배달의민족 도현"/>
                <a:ea typeface="배달의민족 도현"/>
              </a:rPr>
              <a:t>API </a:t>
            </a:r>
            <a:r>
              <a:rPr lang="ko-KR" altLang="en-US" sz="2000">
                <a:latin typeface="배달의민족 도현"/>
                <a:ea typeface="배달의민족 도현"/>
              </a:rPr>
              <a:t>및 </a:t>
            </a:r>
            <a:r>
              <a:rPr lang="en-US" altLang="ko-KR" sz="2000">
                <a:latin typeface="배달의민족 도현"/>
                <a:ea typeface="배달의민족 도현"/>
              </a:rPr>
              <a:t>SDK</a:t>
            </a:r>
            <a:r>
              <a:rPr lang="ko-KR" altLang="en-US" sz="2000">
                <a:latin typeface="배달의민족 도현"/>
                <a:ea typeface="배달의민족 도현"/>
              </a:rPr>
              <a:t>를 제공하여 개발에</a:t>
            </a:r>
            <a:br>
              <a:rPr lang="en-US" altLang="ko-KR" sz="2000">
                <a:latin typeface="배달의민족 도현"/>
                <a:ea typeface="배달의민족 도현"/>
              </a:rPr>
            </a:br>
            <a:r>
              <a:rPr lang="ko-KR" altLang="en-US" sz="2000">
                <a:latin typeface="배달의민족 도현"/>
                <a:ea typeface="배달의민족 도현"/>
              </a:rPr>
              <a:t>편리하다</a:t>
            </a:r>
          </a:p>
          <a:p>
            <a:pPr marL="457200" lvl="0" indent="-457200">
              <a:buAutoNum type="arabicPeriod"/>
              <a:defRPr/>
            </a:pPr>
            <a:r>
              <a:rPr lang="en-US" altLang="ko-KR" sz="2000">
                <a:latin typeface="배달의민족 도현"/>
                <a:ea typeface="배달의민족 도현"/>
              </a:rPr>
              <a:t>Google </a:t>
            </a:r>
            <a:r>
              <a:rPr lang="ko-KR" altLang="en-US" sz="2000">
                <a:latin typeface="배달의민족 도현"/>
                <a:ea typeface="배달의민족 도현"/>
              </a:rPr>
              <a:t>시스템중 하나이기에</a:t>
            </a:r>
            <a:br>
              <a:rPr lang="en-US" altLang="ko-KR" sz="2000">
                <a:latin typeface="배달의민족 도현"/>
                <a:ea typeface="배달의민족 도현"/>
              </a:rPr>
            </a:br>
            <a:r>
              <a:rPr lang="en-US" altLang="ko-KR" sz="2000">
                <a:latin typeface="배달의민족 도현"/>
                <a:ea typeface="배달의민족 도현"/>
              </a:rPr>
              <a:t>Android </a:t>
            </a:r>
            <a:r>
              <a:rPr lang="ko-KR" altLang="en-US" sz="2000">
                <a:latin typeface="배달의민족 도현"/>
                <a:ea typeface="배달의민족 도현"/>
              </a:rPr>
              <a:t>개발체제에서 </a:t>
            </a:r>
            <a:br>
              <a:rPr lang="en-US" altLang="ko-KR" sz="2000">
                <a:latin typeface="배달의민족 도현"/>
                <a:ea typeface="배달의민족 도현"/>
              </a:rPr>
            </a:br>
            <a:r>
              <a:rPr lang="ko-KR" altLang="en-US" sz="2000">
                <a:latin typeface="배달의민족 도현"/>
                <a:ea typeface="배달의민족 도현"/>
              </a:rPr>
              <a:t>연동이 편리하다</a:t>
            </a:r>
          </a:p>
          <a:p>
            <a:pPr marL="457200" lvl="0" indent="-457200">
              <a:buAutoNum type="arabicPeriod"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None/>
              <a:defRPr/>
            </a:pPr>
            <a:r>
              <a:rPr lang="ko-KR" altLang="en-US" sz="2000">
                <a:solidFill>
                  <a:srgbClr val="FF0000"/>
                </a:solidFill>
                <a:latin typeface="배달의민족 도현"/>
                <a:ea typeface="배달의민족 도현"/>
              </a:rPr>
              <a:t>단점 </a:t>
            </a:r>
            <a:r>
              <a:rPr lang="en-US" altLang="ko-KR" sz="2000">
                <a:solidFill>
                  <a:srgbClr val="FF0000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2000">
                <a:solidFill>
                  <a:srgbClr val="FF0000"/>
                </a:solidFill>
                <a:latin typeface="배달의민족 도현"/>
                <a:ea typeface="배달의민족 도현"/>
              </a:rPr>
              <a:t>초반에는 무료로 사용이 가능하지만</a:t>
            </a:r>
            <a:br>
              <a:rPr lang="en-US" altLang="ko-KR" sz="2000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ko-KR" altLang="en-US" sz="2000">
                <a:solidFill>
                  <a:srgbClr val="FF0000"/>
                </a:solidFill>
                <a:latin typeface="배달의민족 도현"/>
                <a:ea typeface="배달의민족 도현"/>
              </a:rPr>
              <a:t>트래픽이 많아지면 비용이 엄청나게 크다</a:t>
            </a:r>
            <a:r>
              <a:rPr lang="en-US" altLang="ko-KR" sz="2000">
                <a:solidFill>
                  <a:srgbClr val="FF0000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20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73" name="내용 개체 틀 9"/>
          <p:cNvSpPr txBox="1"/>
          <p:nvPr/>
        </p:nvSpPr>
        <p:spPr>
          <a:xfrm>
            <a:off x="3014229" y="8991600"/>
            <a:ext cx="12259542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>
                <a:latin typeface="배달의민족 도현"/>
                <a:ea typeface="배달의민족 도현"/>
              </a:rPr>
              <a:t>FireBase</a:t>
            </a:r>
            <a:r>
              <a:rPr lang="ko-KR" altLang="en-US">
                <a:latin typeface="배달의민족 도현"/>
                <a:ea typeface="배달의민족 도현"/>
              </a:rPr>
              <a:t>가 </a:t>
            </a:r>
            <a:r>
              <a:rPr lang="ko-KR" altLang="en-US" sz="3200" b="1">
                <a:latin typeface="배달의민족 도현"/>
                <a:ea typeface="배달의민족 도현"/>
              </a:rPr>
              <a:t>기본 서버</a:t>
            </a:r>
            <a:r>
              <a:rPr lang="ko-KR" altLang="en-US">
                <a:latin typeface="배달의민족 도현"/>
                <a:ea typeface="배달의민족 도현"/>
              </a:rPr>
              <a:t>의 역할을 하기에 따로 서버를 구축할 필요가 없다</a:t>
            </a:r>
            <a:r>
              <a:rPr lang="en-US" altLang="ko-KR">
                <a:latin typeface="배달의민족 도현"/>
                <a:ea typeface="배달의민족 도현"/>
              </a:rPr>
              <a:t>!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402545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랭킹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랭킹 시스템 구성방안</a:t>
            </a:r>
          </a:p>
        </p:txBody>
      </p:sp>
      <p:sp>
        <p:nvSpPr>
          <p:cNvPr id="374" name="직사각형 373"/>
          <p:cNvSpPr/>
          <p:nvPr/>
        </p:nvSpPr>
        <p:spPr>
          <a:xfrm>
            <a:off x="881180" y="3836374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5" name="순서도: 연결자 374"/>
          <p:cNvSpPr/>
          <p:nvPr/>
        </p:nvSpPr>
        <p:spPr>
          <a:xfrm>
            <a:off x="1839880" y="6322179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6" name="직사각형 375"/>
          <p:cNvSpPr/>
          <p:nvPr/>
        </p:nvSpPr>
        <p:spPr>
          <a:xfrm>
            <a:off x="881181" y="6802857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77" name="그림 376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50126" y="6718009"/>
            <a:ext cx="717192" cy="946296"/>
          </a:xfrm>
          <a:prstGeom prst="rect">
            <a:avLst/>
          </a:prstGeom>
        </p:spPr>
      </p:pic>
      <p:sp>
        <p:nvSpPr>
          <p:cNvPr id="378" name="직사각형 377"/>
          <p:cNvSpPr/>
          <p:nvPr/>
        </p:nvSpPr>
        <p:spPr>
          <a:xfrm>
            <a:off x="881180" y="3836374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9" name="직사각형 378"/>
          <p:cNvSpPr/>
          <p:nvPr/>
        </p:nvSpPr>
        <p:spPr>
          <a:xfrm>
            <a:off x="3868050" y="3836374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80" name="그림 379"/>
          <p:cNvPicPr>
            <a:picLocks noChangeAspect="1"/>
          </p:cNvPicPr>
          <p:nvPr/>
        </p:nvPicPr>
        <p:blipFill rotWithShape="1">
          <a:blip r:embed="rId4"/>
          <a:srcRect l="51618" b="50000"/>
          <a:stretch>
            <a:fillRect/>
          </a:stretch>
        </p:blipFill>
        <p:spPr>
          <a:xfrm>
            <a:off x="1844422" y="3865271"/>
            <a:ext cx="279056" cy="245666"/>
          </a:xfrm>
          <a:prstGeom prst="rect">
            <a:avLst/>
          </a:prstGeom>
        </p:spPr>
      </p:pic>
      <p:sp>
        <p:nvSpPr>
          <p:cNvPr id="381" name="내용 개체 틀 9"/>
          <p:cNvSpPr txBox="1"/>
          <p:nvPr/>
        </p:nvSpPr>
        <p:spPr>
          <a:xfrm>
            <a:off x="295082" y="7803741"/>
            <a:ext cx="4333033" cy="921159"/>
          </a:xfrm>
          <a:prstGeom prst="rect">
            <a:avLst/>
          </a:prstGeom>
        </p:spPr>
        <p:txBody>
          <a:bodyPr vert="horz" lIns="91440" tIns="45720" rIns="91440" bIns="4572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플레이어가 게임을 플레이하며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ko-KR" altLang="en-US" sz="1600">
                <a:latin typeface="배달의민족 도현"/>
                <a:ea typeface="배달의민족 도현"/>
              </a:rPr>
              <a:t>점수를 쌓는다</a:t>
            </a:r>
            <a:r>
              <a:rPr lang="en-US" altLang="ko-KR" sz="1600">
                <a:latin typeface="배달의민족 도현"/>
                <a:ea typeface="배달의민족 도현"/>
              </a:rPr>
              <a:t>.</a:t>
            </a:r>
          </a:p>
        </p:txBody>
      </p:sp>
      <p:sp>
        <p:nvSpPr>
          <p:cNvPr id="382" name="화살표: 오른쪽 18"/>
          <p:cNvSpPr/>
          <p:nvPr/>
        </p:nvSpPr>
        <p:spPr>
          <a:xfrm>
            <a:off x="4235291" y="5319612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3" name="내용 개체 틀 9"/>
          <p:cNvSpPr txBox="1"/>
          <p:nvPr/>
        </p:nvSpPr>
        <p:spPr>
          <a:xfrm>
            <a:off x="4849099" y="4838700"/>
            <a:ext cx="4333033" cy="203618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플레이어 점수 산정 방식</a:t>
            </a:r>
          </a:p>
          <a:p>
            <a:pPr marL="342900" lvl="0" indent="-342900" algn="ctr">
              <a:buAutoNum type="arabicPeriod"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플레이어의 </a:t>
            </a:r>
            <a:r>
              <a:rPr lang="en-US" altLang="ko-KR" sz="1600">
                <a:latin typeface="배달의민족 도현"/>
                <a:ea typeface="배달의민족 도현"/>
              </a:rPr>
              <a:t>“</a:t>
            </a:r>
            <a:r>
              <a:rPr lang="ko-KR" altLang="en-US" sz="1600">
                <a:latin typeface="배달의민족 도현"/>
                <a:ea typeface="배달의민족 도현"/>
              </a:rPr>
              <a:t>현재 점수</a:t>
            </a:r>
            <a:r>
              <a:rPr lang="en-US" altLang="ko-KR" sz="1600">
                <a:latin typeface="배달의민족 도현"/>
                <a:ea typeface="배달의민족 도현"/>
              </a:rPr>
              <a:t>＂</a:t>
            </a:r>
            <a:r>
              <a:rPr lang="ko-KR" altLang="en-US" sz="1600">
                <a:latin typeface="배달의민족 도현"/>
                <a:ea typeface="배달의민족 도현"/>
              </a:rPr>
              <a:t>를 저장할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ko-KR" altLang="en-US" sz="1600">
                <a:latin typeface="배달의민족 도현"/>
                <a:ea typeface="배달의민족 도현"/>
              </a:rPr>
              <a:t>변수를 생성한다</a:t>
            </a:r>
            <a:r>
              <a:rPr lang="en-US" altLang="ko-KR" sz="1600">
                <a:latin typeface="배달의민족 도현"/>
                <a:ea typeface="배달의민족 도현"/>
              </a:rPr>
              <a:t>.</a:t>
            </a:r>
          </a:p>
          <a:p>
            <a:pPr marL="342900" lvl="0" indent="-342900" algn="ctr">
              <a:buAutoNum type="arabicPeriod"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그 변수에 현재 기록한 점수의 데이터를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ko-KR" altLang="en-US" sz="1600">
                <a:latin typeface="배달의민족 도현"/>
                <a:ea typeface="배달의민족 도현"/>
              </a:rPr>
              <a:t>저장한다</a:t>
            </a:r>
            <a:r>
              <a:rPr lang="en-US" altLang="ko-KR" sz="1600">
                <a:latin typeface="배달의민족 도현"/>
                <a:ea typeface="배달의민족 도현"/>
              </a:rPr>
              <a:t>.</a:t>
            </a:r>
          </a:p>
          <a:p>
            <a:pPr marL="342900" lvl="0" indent="-342900" algn="ctr">
              <a:buAutoNum type="arabicPeriod"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변수 데이터 값을 </a:t>
            </a:r>
            <a:r>
              <a:rPr lang="en-US" altLang="ko-KR" sz="1600">
                <a:latin typeface="배달의민족 도현"/>
                <a:ea typeface="배달의민족 도현"/>
              </a:rPr>
              <a:t>To.string</a:t>
            </a:r>
            <a:r>
              <a:rPr lang="ko-KR" altLang="en-US" sz="1600">
                <a:latin typeface="배달의민족 도현"/>
                <a:ea typeface="배달의민족 도현"/>
              </a:rPr>
              <a:t>을 통해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ko-KR" altLang="en-US" sz="1600">
                <a:latin typeface="배달의민족 도현"/>
                <a:ea typeface="배달의민족 도현"/>
              </a:rPr>
              <a:t>화면 내 </a:t>
            </a:r>
            <a:r>
              <a:rPr lang="en-US" altLang="ko-KR" sz="1600">
                <a:latin typeface="배달의민족 도현"/>
                <a:ea typeface="배달의민족 도현"/>
              </a:rPr>
              <a:t>UI</a:t>
            </a:r>
            <a:r>
              <a:rPr lang="ko-KR" altLang="en-US" sz="1600">
                <a:latin typeface="배달의민족 도현"/>
                <a:ea typeface="배달의민족 도현"/>
              </a:rPr>
              <a:t>에 출력시킨다</a:t>
            </a:r>
            <a:r>
              <a:rPr lang="en-US" altLang="ko-KR" sz="1600">
                <a:latin typeface="배달의민족 도현"/>
                <a:ea typeface="배달의민족 도현"/>
              </a:rPr>
              <a:t>.</a:t>
            </a:r>
          </a:p>
        </p:txBody>
      </p:sp>
      <p:sp>
        <p:nvSpPr>
          <p:cNvPr id="384" name="직사각형 383"/>
          <p:cNvSpPr/>
          <p:nvPr/>
        </p:nvSpPr>
        <p:spPr>
          <a:xfrm>
            <a:off x="9328300" y="400050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5" name="순서도: 연결자 384"/>
          <p:cNvSpPr/>
          <p:nvPr/>
        </p:nvSpPr>
        <p:spPr>
          <a:xfrm>
            <a:off x="10287000" y="648630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6" name="직사각형 385"/>
          <p:cNvSpPr/>
          <p:nvPr/>
        </p:nvSpPr>
        <p:spPr>
          <a:xfrm>
            <a:off x="9328301" y="696698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87" name="그림 386" descr="디자인, 예술이(가) 표시된 사진  중간 신뢰도로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97246" y="6882135"/>
            <a:ext cx="717192" cy="946296"/>
          </a:xfrm>
          <a:prstGeom prst="rect">
            <a:avLst/>
          </a:prstGeom>
        </p:spPr>
      </p:pic>
      <p:cxnSp>
        <p:nvCxnSpPr>
          <p:cNvPr id="388" name="직선 화살표 연결선 43"/>
          <p:cNvCxnSpPr/>
          <p:nvPr/>
        </p:nvCxnSpPr>
        <p:spPr>
          <a:xfrm flipH="1" flipV="1">
            <a:off x="10305865" y="639171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9" name="직사각형 388"/>
          <p:cNvSpPr/>
          <p:nvPr/>
        </p:nvSpPr>
        <p:spPr>
          <a:xfrm>
            <a:off x="9328300" y="400050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90" name="직사각형 389"/>
          <p:cNvSpPr/>
          <p:nvPr/>
        </p:nvSpPr>
        <p:spPr>
          <a:xfrm>
            <a:off x="12315170" y="400050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91" name="내용 개체 틀 9"/>
          <p:cNvSpPr txBox="1"/>
          <p:nvPr/>
        </p:nvSpPr>
        <p:spPr>
          <a:xfrm>
            <a:off x="8697167" y="8161965"/>
            <a:ext cx="4333033" cy="921159"/>
          </a:xfrm>
          <a:prstGeom prst="rect">
            <a:avLst/>
          </a:prstGeom>
        </p:spPr>
        <p:txBody>
          <a:bodyPr vert="horz" lIns="91440" tIns="45720" rIns="91440" bIns="45720" anchor="ctr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플레이어가 더 이상 게임을 진행하지 못하는</a:t>
            </a:r>
          </a:p>
          <a:p>
            <a:pPr marL="0" lvl="0" indent="0" algn="ctr">
              <a:buNone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상황이 된다면 현재 점수를 출력하며</a:t>
            </a:r>
          </a:p>
          <a:p>
            <a:pPr marL="0" lvl="0" indent="0" algn="ctr">
              <a:buNone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랭킹 </a:t>
            </a:r>
            <a:r>
              <a:rPr lang="en-US" altLang="ko-KR" sz="1600">
                <a:latin typeface="배달의민족 도현"/>
                <a:ea typeface="배달의민족 도현"/>
              </a:rPr>
              <a:t>UI</a:t>
            </a:r>
            <a:r>
              <a:rPr lang="ko-KR" altLang="en-US" sz="1600">
                <a:latin typeface="배달의민족 도현"/>
                <a:ea typeface="배달의민족 도현"/>
              </a:rPr>
              <a:t>를 출력한다</a:t>
            </a:r>
            <a:r>
              <a:rPr lang="en-US" altLang="ko-KR" sz="1600">
                <a:latin typeface="배달의민족 도현"/>
                <a:ea typeface="배달의민족 도현"/>
              </a:rPr>
              <a:t>.</a:t>
            </a:r>
          </a:p>
        </p:txBody>
      </p:sp>
      <p:pic>
        <p:nvPicPr>
          <p:cNvPr id="392" name="그림 391"/>
          <p:cNvPicPr>
            <a:picLocks noChangeAspect="1"/>
          </p:cNvPicPr>
          <p:nvPr/>
        </p:nvPicPr>
        <p:blipFill rotWithShape="1">
          <a:blip r:embed="rId4"/>
          <a:srcRect l="51618" b="50000"/>
          <a:stretch>
            <a:fillRect/>
          </a:stretch>
        </p:blipFill>
        <p:spPr>
          <a:xfrm>
            <a:off x="9510372" y="4067130"/>
            <a:ext cx="1616566" cy="1423138"/>
          </a:xfrm>
          <a:prstGeom prst="rect">
            <a:avLst/>
          </a:prstGeom>
        </p:spPr>
      </p:pic>
      <p:pic>
        <p:nvPicPr>
          <p:cNvPr id="393" name="그림 392"/>
          <p:cNvPicPr>
            <a:picLocks noChangeAspect="1"/>
          </p:cNvPicPr>
          <p:nvPr/>
        </p:nvPicPr>
        <p:blipFill rotWithShape="1">
          <a:blip r:embed="rId5"/>
          <a:srcRect l="51618" b="50000"/>
          <a:stretch>
            <a:fillRect/>
          </a:stretch>
        </p:blipFill>
        <p:spPr>
          <a:xfrm>
            <a:off x="10639965" y="4910202"/>
            <a:ext cx="1616566" cy="1423138"/>
          </a:xfrm>
          <a:prstGeom prst="rect">
            <a:avLst/>
          </a:prstGeom>
        </p:spPr>
      </p:pic>
      <p:pic>
        <p:nvPicPr>
          <p:cNvPr id="394" name="그림 393"/>
          <p:cNvPicPr>
            <a:picLocks noChangeAspect="1"/>
          </p:cNvPicPr>
          <p:nvPr/>
        </p:nvPicPr>
        <p:blipFill rotWithShape="1">
          <a:blip r:embed="rId5"/>
          <a:srcRect l="51618" b="50000"/>
          <a:stretch>
            <a:fillRect/>
          </a:stretch>
        </p:blipFill>
        <p:spPr>
          <a:xfrm>
            <a:off x="9328299" y="5782292"/>
            <a:ext cx="1616566" cy="1423138"/>
          </a:xfrm>
          <a:prstGeom prst="rect">
            <a:avLst/>
          </a:prstGeom>
        </p:spPr>
      </p:pic>
      <p:sp>
        <p:nvSpPr>
          <p:cNvPr id="395" name="화살표: 오른쪽 50"/>
          <p:cNvSpPr/>
          <p:nvPr/>
        </p:nvSpPr>
        <p:spPr>
          <a:xfrm>
            <a:off x="12682411" y="5570575"/>
            <a:ext cx="584320" cy="5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96" name="그림 39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90780" y="4190772"/>
            <a:ext cx="1467266" cy="2667240"/>
          </a:xfrm>
          <a:prstGeom prst="rect">
            <a:avLst/>
          </a:prstGeom>
        </p:spPr>
      </p:pic>
      <p:sp>
        <p:nvSpPr>
          <p:cNvPr id="397" name="내용 개체 틀 9"/>
          <p:cNvSpPr txBox="1"/>
          <p:nvPr/>
        </p:nvSpPr>
        <p:spPr>
          <a:xfrm>
            <a:off x="13238751" y="3322296"/>
            <a:ext cx="4333033" cy="5021604"/>
          </a:xfrm>
          <a:prstGeom prst="rect">
            <a:avLst/>
          </a:prstGeom>
        </p:spPr>
        <p:txBody>
          <a:bodyPr vert="horz" lIns="91440" tIns="45720" rIns="91440" bIns="4572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플레이어 점수 랭킹 산정 방식</a:t>
            </a:r>
          </a:p>
          <a:p>
            <a:pPr marL="342900" lvl="0" indent="-342900" algn="ctr">
              <a:buAutoNum type="arabicPeriod"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플레이어의 </a:t>
            </a:r>
            <a:r>
              <a:rPr lang="en-US" altLang="ko-KR" sz="1600">
                <a:latin typeface="배달의민족 도현"/>
                <a:ea typeface="배달의민족 도현"/>
              </a:rPr>
              <a:t>“</a:t>
            </a:r>
            <a:r>
              <a:rPr lang="ko-KR" altLang="en-US" sz="1600">
                <a:latin typeface="배달의민족 도현"/>
                <a:ea typeface="배달의민족 도현"/>
              </a:rPr>
              <a:t>최고 점수</a:t>
            </a:r>
            <a:r>
              <a:rPr lang="en-US" altLang="ko-KR" sz="1600">
                <a:latin typeface="배달의민족 도현"/>
                <a:ea typeface="배달의민족 도현"/>
              </a:rPr>
              <a:t>”</a:t>
            </a:r>
            <a:r>
              <a:rPr lang="ko-KR" altLang="en-US" sz="1600">
                <a:latin typeface="배달의민족 도현"/>
                <a:ea typeface="배달의민족 도현"/>
              </a:rPr>
              <a:t>를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ko-KR" altLang="en-US" sz="1600">
                <a:latin typeface="배달의민족 도현"/>
                <a:ea typeface="배달의민족 도현"/>
              </a:rPr>
              <a:t>저장할 변수를 생성한다</a:t>
            </a:r>
            <a:r>
              <a:rPr lang="en-US" altLang="ko-KR" sz="1600">
                <a:latin typeface="배달의민족 도현"/>
                <a:ea typeface="배달의민족 도현"/>
              </a:rPr>
              <a:t>.</a:t>
            </a:r>
          </a:p>
          <a:p>
            <a:pPr marL="342900" lvl="0" indent="-342900" algn="ctr">
              <a:buAutoNum type="arabicPeriod"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그 변수에 플레이어가 기록한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ko-KR" altLang="en-US" sz="1600">
                <a:latin typeface="배달의민족 도현"/>
                <a:ea typeface="배달의민족 도현"/>
              </a:rPr>
              <a:t>가장 높은 점수의 데이터를 저장한다</a:t>
            </a:r>
            <a:r>
              <a:rPr lang="en-US" altLang="ko-KR" sz="1600">
                <a:latin typeface="배달의민족 도현"/>
                <a:ea typeface="배달의민족 도현"/>
              </a:rPr>
              <a:t>.</a:t>
            </a:r>
          </a:p>
          <a:p>
            <a:pPr marL="342900" lvl="0" indent="-342900" algn="ctr">
              <a:buAutoNum type="arabicPeriod"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만약 </a:t>
            </a:r>
            <a:r>
              <a:rPr lang="en-US" altLang="ko-KR" sz="1600">
                <a:latin typeface="배달의민족 도현"/>
                <a:ea typeface="배달의민족 도현"/>
              </a:rPr>
              <a:t>“</a:t>
            </a:r>
            <a:r>
              <a:rPr lang="ko-KR" altLang="en-US" sz="1600">
                <a:latin typeface="배달의민족 도현"/>
                <a:ea typeface="배달의민족 도현"/>
              </a:rPr>
              <a:t>현재 점수</a:t>
            </a:r>
            <a:r>
              <a:rPr lang="en-US" altLang="ko-KR" sz="1600">
                <a:latin typeface="배달의민족 도현"/>
                <a:ea typeface="배달의민족 도현"/>
              </a:rPr>
              <a:t>＂</a:t>
            </a:r>
            <a:r>
              <a:rPr lang="ko-KR" altLang="en-US" sz="1600">
                <a:latin typeface="배달의민족 도현"/>
                <a:ea typeface="배달의민족 도현"/>
              </a:rPr>
              <a:t>의 변수값이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en-US" altLang="ko-KR" sz="1600">
                <a:latin typeface="배달의민족 도현"/>
                <a:ea typeface="배달의민족 도현"/>
              </a:rPr>
              <a:t>“</a:t>
            </a:r>
            <a:r>
              <a:rPr lang="ko-KR" altLang="en-US" sz="1600">
                <a:latin typeface="배달의민족 도현"/>
                <a:ea typeface="배달의민족 도현"/>
              </a:rPr>
              <a:t>최고 점수</a:t>
            </a:r>
            <a:r>
              <a:rPr lang="en-US" altLang="ko-KR" sz="1600">
                <a:latin typeface="배달의민족 도현"/>
                <a:ea typeface="배달의민족 도현"/>
              </a:rPr>
              <a:t>＂</a:t>
            </a:r>
            <a:r>
              <a:rPr lang="ko-KR" altLang="en-US" sz="1600">
                <a:latin typeface="배달의민족 도현"/>
                <a:ea typeface="배달의민족 도현"/>
              </a:rPr>
              <a:t>의 변수값보다 크다면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en-US" altLang="ko-KR" sz="1600">
                <a:latin typeface="배달의민족 도현"/>
                <a:ea typeface="배달의민족 도현"/>
              </a:rPr>
              <a:t>“</a:t>
            </a:r>
            <a:r>
              <a:rPr lang="ko-KR" altLang="en-US" sz="1600">
                <a:latin typeface="배달의민족 도현"/>
                <a:ea typeface="배달의민족 도현"/>
              </a:rPr>
              <a:t>현재 점수</a:t>
            </a:r>
            <a:r>
              <a:rPr lang="en-US" altLang="ko-KR" sz="1600">
                <a:latin typeface="배달의민족 도현"/>
                <a:ea typeface="배달의민족 도현"/>
              </a:rPr>
              <a:t>＂</a:t>
            </a:r>
            <a:r>
              <a:rPr lang="ko-KR" altLang="en-US" sz="1600">
                <a:latin typeface="배달의민족 도현"/>
                <a:ea typeface="배달의민족 도현"/>
              </a:rPr>
              <a:t>의 변수값을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en-US" altLang="ko-KR" sz="1600">
                <a:latin typeface="배달의민족 도현"/>
                <a:ea typeface="배달의민족 도현"/>
              </a:rPr>
              <a:t>“</a:t>
            </a:r>
            <a:r>
              <a:rPr lang="ko-KR" altLang="en-US" sz="1600">
                <a:latin typeface="배달의민족 도현"/>
                <a:ea typeface="배달의민족 도현"/>
              </a:rPr>
              <a:t>최고 점수</a:t>
            </a:r>
            <a:r>
              <a:rPr lang="en-US" altLang="ko-KR" sz="1600">
                <a:latin typeface="배달의민족 도현"/>
                <a:ea typeface="배달의민족 도현"/>
              </a:rPr>
              <a:t>＂</a:t>
            </a:r>
            <a:r>
              <a:rPr lang="ko-KR" altLang="en-US" sz="1600">
                <a:latin typeface="배달의민족 도현"/>
                <a:ea typeface="배달의민족 도현"/>
              </a:rPr>
              <a:t>의 변수값에 대입한다</a:t>
            </a:r>
            <a:r>
              <a:rPr lang="en-US" altLang="ko-KR" sz="1600">
                <a:latin typeface="배달의민족 도현"/>
                <a:ea typeface="배달의민족 도현"/>
              </a:rPr>
              <a:t>.</a:t>
            </a:r>
          </a:p>
          <a:p>
            <a:pPr marL="342900" lvl="0" indent="-342900" algn="ctr">
              <a:buAutoNum type="arabicPeriod"/>
              <a:defRPr/>
            </a:pPr>
            <a:r>
              <a:rPr lang="en-US" altLang="ko-KR" sz="1600">
                <a:latin typeface="배달의민족 도현"/>
                <a:ea typeface="배달의민족 도현"/>
              </a:rPr>
              <a:t>FireBase</a:t>
            </a:r>
            <a:r>
              <a:rPr lang="ko-KR" altLang="en-US" sz="1600">
                <a:latin typeface="배달의민족 도현"/>
                <a:ea typeface="배달의민족 도현"/>
              </a:rPr>
              <a:t>내 에서 저장하는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ko-KR" altLang="en-US" sz="1600">
                <a:latin typeface="배달의민족 도현"/>
                <a:ea typeface="배달의민족 도현"/>
              </a:rPr>
              <a:t>유저 데이터를 불러와 그 유저가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ko-KR" altLang="en-US" sz="1600">
                <a:latin typeface="배달의민족 도현"/>
                <a:ea typeface="배달의민족 도현"/>
              </a:rPr>
              <a:t>기록한 최고 점수를 가져온다</a:t>
            </a:r>
            <a:r>
              <a:rPr lang="en-US" altLang="ko-KR" sz="1600">
                <a:latin typeface="배달의민족 도현"/>
                <a:ea typeface="배달의민족 도현"/>
              </a:rPr>
              <a:t>.</a:t>
            </a:r>
          </a:p>
          <a:p>
            <a:pPr marL="342900" lvl="0" indent="-342900" algn="ctr">
              <a:buAutoNum type="arabicPeriod"/>
              <a:defRPr/>
            </a:pPr>
            <a:r>
              <a:rPr lang="ko-KR" altLang="en-US" sz="1600">
                <a:latin typeface="배달의민족 도현"/>
                <a:ea typeface="배달의민족 도현"/>
              </a:rPr>
              <a:t>기록된 점수의 순서대로</a:t>
            </a:r>
            <a:br>
              <a:rPr lang="en-US" altLang="ko-KR" sz="1600">
                <a:latin typeface="배달의민족 도현"/>
                <a:ea typeface="배달의민족 도현"/>
              </a:rPr>
            </a:br>
            <a:r>
              <a:rPr lang="en-US" altLang="ko-KR" sz="1600">
                <a:latin typeface="배달의민족 도현"/>
                <a:ea typeface="배달의민족 도현"/>
              </a:rPr>
              <a:t>“</a:t>
            </a:r>
            <a:r>
              <a:rPr lang="ko-KR" altLang="en-US" sz="1600">
                <a:latin typeface="배달의민족 도현"/>
                <a:ea typeface="배달의민족 도현"/>
              </a:rPr>
              <a:t>내림차순</a:t>
            </a:r>
            <a:r>
              <a:rPr lang="en-US" altLang="ko-KR" sz="1600">
                <a:latin typeface="배달의민족 도현"/>
                <a:ea typeface="배달의민족 도현"/>
              </a:rPr>
              <a:t>”</a:t>
            </a:r>
            <a:r>
              <a:rPr lang="ko-KR" altLang="en-US" sz="1600">
                <a:latin typeface="배달의민족 도현"/>
                <a:ea typeface="배달의민족 도현"/>
              </a:rPr>
              <a:t>으로 정렬한다</a:t>
            </a:r>
            <a:r>
              <a:rPr lang="en-US" altLang="ko-KR" sz="1600">
                <a:latin typeface="배달의민족 도현"/>
                <a:ea typeface="배달의민족 도현"/>
              </a:rPr>
              <a:t>.</a:t>
            </a:r>
          </a:p>
        </p:txBody>
      </p:sp>
      <p:pic>
        <p:nvPicPr>
          <p:cNvPr id="398" name="Picture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sp>
        <p:nvSpPr>
          <p:cNvPr id="39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pic>
        <p:nvPicPr>
          <p:cNvPr id="400" name="Picture 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401" name="Picture 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402" name="Picture 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403" name="Picture 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40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405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406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48854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랭킹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플로우 차트</a:t>
            </a:r>
          </a:p>
        </p:txBody>
      </p:sp>
      <p:pic>
        <p:nvPicPr>
          <p:cNvPr id="398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sp>
        <p:nvSpPr>
          <p:cNvPr id="39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pic>
        <p:nvPicPr>
          <p:cNvPr id="400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401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402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403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40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405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406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431" name="순서도: 수행의 시작/종료 430"/>
          <p:cNvSpPr/>
          <p:nvPr/>
        </p:nvSpPr>
        <p:spPr>
          <a:xfrm>
            <a:off x="4999501" y="3257528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게임화면 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– </a:t>
            </a: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게임종료</a:t>
            </a:r>
          </a:p>
        </p:txBody>
      </p:sp>
      <p:sp>
        <p:nvSpPr>
          <p:cNvPr id="432" name="순서도: 판단 431"/>
          <p:cNvSpPr/>
          <p:nvPr/>
        </p:nvSpPr>
        <p:spPr>
          <a:xfrm>
            <a:off x="7591600" y="3016590"/>
            <a:ext cx="2542999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현재점수가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내 최고점수</a:t>
            </a:r>
            <a:b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</a:b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보다 높다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?</a:t>
            </a:r>
            <a:endParaRPr lang="ko-KR" altLang="en-US" sz="14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33" name="순서도: 판단 432"/>
          <p:cNvSpPr/>
          <p:nvPr/>
        </p:nvSpPr>
        <p:spPr>
          <a:xfrm>
            <a:off x="7591600" y="4635500"/>
            <a:ext cx="2542999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전체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등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보다 높은가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?</a:t>
            </a:r>
            <a:endParaRPr lang="ko-KR" altLang="en-US" sz="14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34" name="순서도: 문서 433"/>
          <p:cNvSpPr/>
          <p:nvPr/>
        </p:nvSpPr>
        <p:spPr>
          <a:xfrm>
            <a:off x="12750800" y="3260151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내 현재 랭킹 및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현재점수 표기</a:t>
            </a:r>
          </a:p>
        </p:txBody>
      </p:sp>
      <p:sp>
        <p:nvSpPr>
          <p:cNvPr id="435" name="순서도: 수행의 시작/종료 434"/>
          <p:cNvSpPr/>
          <p:nvPr/>
        </p:nvSpPr>
        <p:spPr>
          <a:xfrm>
            <a:off x="1295400" y="8458199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게임화면 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– </a:t>
            </a: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변경된 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랭킹출력</a:t>
            </a:r>
          </a:p>
        </p:txBody>
      </p:sp>
      <p:sp>
        <p:nvSpPr>
          <p:cNvPr id="436" name="직사각형 435"/>
          <p:cNvSpPr/>
          <p:nvPr/>
        </p:nvSpPr>
        <p:spPr>
          <a:xfrm>
            <a:off x="1312126" y="6242974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437" name="직사각형 436"/>
          <p:cNvSpPr/>
          <p:nvPr/>
        </p:nvSpPr>
        <p:spPr>
          <a:xfrm>
            <a:off x="1312126" y="6714846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438" name="TextBox 33"/>
          <p:cNvSpPr txBox="1"/>
          <p:nvPr/>
        </p:nvSpPr>
        <p:spPr>
          <a:xfrm>
            <a:off x="1775747" y="6221730"/>
            <a:ext cx="967453" cy="3009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TRUE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439" name="TextBox 37"/>
          <p:cNvSpPr txBox="1"/>
          <p:nvPr/>
        </p:nvSpPr>
        <p:spPr>
          <a:xfrm>
            <a:off x="1775747" y="6704223"/>
            <a:ext cx="967453" cy="296652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False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440" name="순서도: 판단 439"/>
          <p:cNvSpPr/>
          <p:nvPr/>
        </p:nvSpPr>
        <p:spPr>
          <a:xfrm>
            <a:off x="7591600" y="6388100"/>
            <a:ext cx="2542999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전체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등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보다 높은가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?</a:t>
            </a:r>
            <a:endParaRPr lang="ko-KR" altLang="en-US" sz="14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41" name="순서도: 판단 440"/>
          <p:cNvSpPr/>
          <p:nvPr/>
        </p:nvSpPr>
        <p:spPr>
          <a:xfrm>
            <a:off x="7591600" y="8216900"/>
            <a:ext cx="2542999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전체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등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보다 높은가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?</a:t>
            </a:r>
            <a:endParaRPr lang="ko-KR" altLang="en-US" sz="14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442" name="직선 화살표 연결선 46"/>
          <p:cNvCxnSpPr>
            <a:stCxn id="431" idx="3"/>
            <a:endCxn id="432" idx="1"/>
          </p:cNvCxnSpPr>
          <p:nvPr/>
        </p:nvCxnSpPr>
        <p:spPr>
          <a:xfrm>
            <a:off x="7107701" y="3613128"/>
            <a:ext cx="483899" cy="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3" name="직선 화살표 연결선 48"/>
          <p:cNvCxnSpPr>
            <a:stCxn id="432" idx="2"/>
            <a:endCxn id="433" idx="0"/>
          </p:cNvCxnSpPr>
          <p:nvPr/>
        </p:nvCxnSpPr>
        <p:spPr>
          <a:xfrm rot="16200000" flipH="1">
            <a:off x="8650545" y="4422945"/>
            <a:ext cx="4251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직선 화살표 연결선 49"/>
          <p:cNvCxnSpPr>
            <a:stCxn id="433" idx="2"/>
            <a:endCxn id="440" idx="0"/>
          </p:cNvCxnSpPr>
          <p:nvPr/>
        </p:nvCxnSpPr>
        <p:spPr>
          <a:xfrm rot="16200000" flipH="1">
            <a:off x="8583700" y="6108700"/>
            <a:ext cx="558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직선 화살표 연결선 50"/>
          <p:cNvCxnSpPr>
            <a:stCxn id="440" idx="2"/>
            <a:endCxn id="441" idx="0"/>
          </p:cNvCxnSpPr>
          <p:nvPr/>
        </p:nvCxnSpPr>
        <p:spPr>
          <a:xfrm rot="16200000" flipH="1">
            <a:off x="8545600" y="7899400"/>
            <a:ext cx="635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직선 화살표 연결선 53"/>
          <p:cNvCxnSpPr>
            <a:stCxn id="432" idx="3"/>
            <a:endCxn id="434" idx="1"/>
          </p:cNvCxnSpPr>
          <p:nvPr/>
        </p:nvCxnSpPr>
        <p:spPr>
          <a:xfrm>
            <a:off x="10134600" y="3613490"/>
            <a:ext cx="2616200" cy="2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연결선: 꺾임 56"/>
          <p:cNvCxnSpPr>
            <a:stCxn id="433" idx="3"/>
            <a:endCxn id="434" idx="2"/>
          </p:cNvCxnSpPr>
          <p:nvPr/>
        </p:nvCxnSpPr>
        <p:spPr>
          <a:xfrm flipV="1">
            <a:off x="10134600" y="3924332"/>
            <a:ext cx="3670300" cy="130806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8" name="순서도: 문서 447"/>
          <p:cNvSpPr/>
          <p:nvPr/>
        </p:nvSpPr>
        <p:spPr>
          <a:xfrm>
            <a:off x="12750800" y="6629400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내 현재 점수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유저최고 점수 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위로 변경</a:t>
            </a:r>
            <a:endParaRPr lang="en-US" altLang="ko-KR" sz="14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49" name="순서도: 문서 448"/>
          <p:cNvSpPr/>
          <p:nvPr/>
        </p:nvSpPr>
        <p:spPr>
          <a:xfrm>
            <a:off x="12750800" y="8458199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내 현재 점수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유저최고점수 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위로 변경</a:t>
            </a:r>
            <a:endParaRPr lang="en-US" altLang="ko-KR" sz="14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50" name="순서도: 문서 449"/>
          <p:cNvSpPr/>
          <p:nvPr/>
        </p:nvSpPr>
        <p:spPr>
          <a:xfrm>
            <a:off x="4216400" y="8458199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내 현재 점수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유저최고 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점수 </a:t>
            </a: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위로 변경</a:t>
            </a:r>
            <a:endParaRPr lang="en-US" altLang="ko-KR" sz="14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451" name="직선 화살표 연결선 1025"/>
          <p:cNvCxnSpPr>
            <a:stCxn id="440" idx="3"/>
            <a:endCxn id="448" idx="1"/>
          </p:cNvCxnSpPr>
          <p:nvPr/>
        </p:nvCxnSpPr>
        <p:spPr>
          <a:xfrm>
            <a:off x="10134600" y="6985000"/>
            <a:ext cx="2616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직선 화살표 연결선 1027"/>
          <p:cNvCxnSpPr>
            <a:stCxn id="441" idx="3"/>
            <a:endCxn id="449" idx="1"/>
          </p:cNvCxnSpPr>
          <p:nvPr/>
        </p:nvCxnSpPr>
        <p:spPr>
          <a:xfrm flipV="1">
            <a:off x="10134600" y="8813800"/>
            <a:ext cx="26162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3" name="직선 화살표 연결선 1032"/>
          <p:cNvCxnSpPr>
            <a:stCxn id="441" idx="1"/>
            <a:endCxn id="450" idx="3"/>
          </p:cNvCxnSpPr>
          <p:nvPr/>
        </p:nvCxnSpPr>
        <p:spPr>
          <a:xfrm rot="10800000">
            <a:off x="6324600" y="8813799"/>
            <a:ext cx="12670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4" name="직선 화살표 연결선 1036"/>
          <p:cNvCxnSpPr>
            <a:stCxn id="450" idx="1"/>
            <a:endCxn id="435" idx="3"/>
          </p:cNvCxnSpPr>
          <p:nvPr/>
        </p:nvCxnSpPr>
        <p:spPr>
          <a:xfrm rot="10800000">
            <a:off x="3403600" y="8813799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066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메인화면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/ UI</a:t>
            </a:r>
          </a:p>
        </p:txBody>
      </p:sp>
      <p:pic>
        <p:nvPicPr>
          <p:cNvPr id="398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sp>
        <p:nvSpPr>
          <p:cNvPr id="39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기획</a:t>
            </a:r>
          </a:p>
        </p:txBody>
      </p:sp>
      <p:pic>
        <p:nvPicPr>
          <p:cNvPr id="400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401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402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403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40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405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406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pic>
        <p:nvPicPr>
          <p:cNvPr id="479" name="그림 478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450358" y="3726802"/>
            <a:ext cx="3091094" cy="5432990"/>
          </a:xfrm>
          <a:prstGeom prst="rect">
            <a:avLst/>
          </a:prstGeom>
        </p:spPr>
      </p:pic>
      <p:sp>
        <p:nvSpPr>
          <p:cNvPr id="481" name="직사각형 480"/>
          <p:cNvSpPr/>
          <p:nvPr/>
        </p:nvSpPr>
        <p:spPr>
          <a:xfrm>
            <a:off x="5825775" y="6163427"/>
            <a:ext cx="1154543" cy="4278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최고 점수</a:t>
            </a: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 UI</a:t>
            </a:r>
          </a:p>
        </p:txBody>
      </p:sp>
      <p:sp>
        <p:nvSpPr>
          <p:cNvPr id="482" name="직사각형 481"/>
          <p:cNvSpPr/>
          <p:nvPr/>
        </p:nvSpPr>
        <p:spPr>
          <a:xfrm>
            <a:off x="4800600" y="3049580"/>
            <a:ext cx="1293177" cy="330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설정창</a:t>
            </a: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 UI</a:t>
            </a:r>
          </a:p>
        </p:txBody>
      </p:sp>
      <p:sp>
        <p:nvSpPr>
          <p:cNvPr id="483" name="직사각형 482"/>
          <p:cNvSpPr/>
          <p:nvPr/>
        </p:nvSpPr>
        <p:spPr>
          <a:xfrm>
            <a:off x="5752032" y="4789060"/>
            <a:ext cx="1154543" cy="4278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제목 </a:t>
            </a: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UI </a:t>
            </a:r>
          </a:p>
        </p:txBody>
      </p:sp>
      <p:sp>
        <p:nvSpPr>
          <p:cNvPr id="484" name="직사각형 483"/>
          <p:cNvSpPr/>
          <p:nvPr/>
        </p:nvSpPr>
        <p:spPr>
          <a:xfrm>
            <a:off x="5781905" y="7048500"/>
            <a:ext cx="1154543" cy="4278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게임 시작</a:t>
            </a: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 UI</a:t>
            </a:r>
          </a:p>
        </p:txBody>
      </p:sp>
      <p:sp>
        <p:nvSpPr>
          <p:cNvPr id="485" name="직사각형 484"/>
          <p:cNvSpPr/>
          <p:nvPr/>
        </p:nvSpPr>
        <p:spPr>
          <a:xfrm>
            <a:off x="5779657" y="7491678"/>
            <a:ext cx="1154543" cy="4278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전체 랭킹</a:t>
            </a: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 UI</a:t>
            </a:r>
          </a:p>
        </p:txBody>
      </p:sp>
      <p:sp>
        <p:nvSpPr>
          <p:cNvPr id="486" name="직사각형 485"/>
          <p:cNvSpPr/>
          <p:nvPr/>
        </p:nvSpPr>
        <p:spPr>
          <a:xfrm>
            <a:off x="8305800" y="3703313"/>
            <a:ext cx="8776444" cy="47929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3300">
                <a:solidFill>
                  <a:schemeClr val="tx1"/>
                </a:solidFill>
                <a:latin typeface="배달의민족 도현"/>
                <a:ea typeface="배달의민족 도현"/>
              </a:rPr>
              <a:t>텍스트 </a:t>
            </a:r>
            <a:r>
              <a:rPr lang="en-US" altLang="ko-KR" sz="3300">
                <a:solidFill>
                  <a:schemeClr val="tx1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3300">
                <a:solidFill>
                  <a:schemeClr val="tx1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3300">
                <a:solidFill>
                  <a:schemeClr val="tx1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3300">
                <a:solidFill>
                  <a:schemeClr val="tx1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3300">
                <a:solidFill>
                  <a:srgbClr val="FF0000"/>
                </a:solidFill>
                <a:latin typeface="배달의민족 도현"/>
                <a:ea typeface="배달의민족 도현"/>
              </a:rPr>
              <a:t>제목 </a:t>
            </a:r>
            <a:r>
              <a:rPr lang="en-US" altLang="ko-KR" sz="3300">
                <a:solidFill>
                  <a:srgbClr val="FF0000"/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3300">
                <a:solidFill>
                  <a:srgbClr val="FF0000"/>
                </a:solidFill>
                <a:latin typeface="배달의민족 도현"/>
                <a:ea typeface="배달의민족 도현"/>
              </a:rPr>
              <a:t>최고 점수</a:t>
            </a:r>
          </a:p>
          <a:p>
            <a:pPr lvl="0" algn="ctr">
              <a:defRPr/>
            </a:pPr>
            <a:endParaRPr lang="ko-KR" altLang="en-US" sz="33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lvl="0">
              <a:defRPr/>
            </a:pPr>
            <a:r>
              <a:rPr lang="ko-KR" altLang="en-US" sz="3300">
                <a:solidFill>
                  <a:schemeClr val="tx1"/>
                </a:solidFill>
                <a:latin typeface="배달의민족 도현"/>
                <a:ea typeface="배달의민족 도현"/>
              </a:rPr>
              <a:t>버튼 </a:t>
            </a:r>
            <a:r>
              <a:rPr lang="en-US" altLang="ko-KR" sz="3300">
                <a:solidFill>
                  <a:schemeClr val="tx1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3300">
                <a:solidFill>
                  <a:schemeClr val="tx1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3300">
                <a:solidFill>
                  <a:schemeClr val="tx1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3300">
                <a:solidFill>
                  <a:srgbClr val="FF0000"/>
                </a:solidFill>
                <a:latin typeface="배달의민족 도현"/>
                <a:ea typeface="배달의민족 도현"/>
              </a:rPr>
              <a:t>설정창 </a:t>
            </a:r>
            <a:r>
              <a:rPr lang="en-US" altLang="ko-KR" sz="3300">
                <a:solidFill>
                  <a:srgbClr val="FF0000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3300">
                <a:solidFill>
                  <a:srgbClr val="FF0000"/>
                </a:solidFill>
                <a:latin typeface="배달의민족 도현"/>
                <a:ea typeface="배달의민족 도현"/>
              </a:rPr>
              <a:t> 게임 시작 </a:t>
            </a:r>
            <a:r>
              <a:rPr lang="en-US" altLang="ko-KR" sz="3300">
                <a:solidFill>
                  <a:srgbClr val="FF0000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3300">
                <a:solidFill>
                  <a:srgbClr val="FF0000"/>
                </a:solidFill>
                <a:latin typeface="배달의민족 도현"/>
                <a:ea typeface="배달의민족 도현"/>
              </a:rPr>
              <a:t> 전체 랭킹</a:t>
            </a:r>
          </a:p>
          <a:p>
            <a:pPr lvl="0">
              <a:defRPr/>
            </a:pPr>
            <a:endParaRPr lang="ko-KR" altLang="en-US" sz="33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>
              <a:defRPr/>
            </a:pPr>
            <a:r>
              <a:rPr lang="ko-KR" altLang="en-US" sz="3300">
                <a:solidFill>
                  <a:schemeClr val="tx1"/>
                </a:solidFill>
                <a:latin typeface="배달의민족 도현"/>
                <a:ea typeface="배달의민족 도현"/>
              </a:rPr>
              <a:t>현재 배경 상태 </a:t>
            </a:r>
            <a:r>
              <a:rPr lang="en-US" altLang="ko-KR" sz="3300">
                <a:solidFill>
                  <a:schemeClr val="tx1"/>
                </a:solidFill>
                <a:latin typeface="배달의민족 도현"/>
                <a:ea typeface="배달의민족 도현"/>
              </a:rPr>
              <a:t>: </a:t>
            </a:r>
            <a:r>
              <a:rPr lang="en-US" altLang="ko-KR" sz="3300">
                <a:solidFill>
                  <a:srgbClr val="FF0000"/>
                </a:solidFill>
                <a:latin typeface="배달의민족 도현"/>
                <a:ea typeface="배달의민족 도현"/>
              </a:rPr>
              <a:t>Scroll </a:t>
            </a:r>
            <a:r>
              <a:rPr lang="ko-KR" altLang="en-US" sz="3300">
                <a:solidFill>
                  <a:srgbClr val="FF0000"/>
                </a:solidFill>
                <a:latin typeface="배달의민족 도현"/>
                <a:ea typeface="배달의민족 도현"/>
              </a:rPr>
              <a:t>배경</a:t>
            </a:r>
          </a:p>
        </p:txBody>
      </p:sp>
      <p:sp>
        <p:nvSpPr>
          <p:cNvPr id="487" name="직사각형 486"/>
          <p:cNvSpPr/>
          <p:nvPr/>
        </p:nvSpPr>
        <p:spPr>
          <a:xfrm>
            <a:off x="2261011" y="3579384"/>
            <a:ext cx="1293177" cy="330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메인 화면 </a:t>
            </a: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UI</a:t>
            </a:r>
          </a:p>
        </p:txBody>
      </p:sp>
      <p:cxnSp>
        <p:nvCxnSpPr>
          <p:cNvPr id="488" name="화살표 1163"/>
          <p:cNvCxnSpPr>
            <a:stCxn id="482" idx="2"/>
          </p:cNvCxnSpPr>
          <p:nvPr/>
        </p:nvCxnSpPr>
        <p:spPr>
          <a:xfrm rot="5400000">
            <a:off x="5150223" y="3585872"/>
            <a:ext cx="502932" cy="909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9" name="화살표 1164"/>
          <p:cNvCxnSpPr/>
          <p:nvPr/>
        </p:nvCxnSpPr>
        <p:spPr>
          <a:xfrm rot="10800000">
            <a:off x="4643586" y="5001263"/>
            <a:ext cx="1059522" cy="130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0" name="화살표 1165"/>
          <p:cNvCxnSpPr/>
          <p:nvPr/>
        </p:nvCxnSpPr>
        <p:spPr>
          <a:xfrm rot="10800000">
            <a:off x="4953000" y="6359939"/>
            <a:ext cx="825150" cy="39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1" name="화살표 1166"/>
          <p:cNvCxnSpPr/>
          <p:nvPr/>
        </p:nvCxnSpPr>
        <p:spPr>
          <a:xfrm rot="10800000" flipV="1">
            <a:off x="4597287" y="7273345"/>
            <a:ext cx="1108418" cy="13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2" name="화살표 1167"/>
          <p:cNvCxnSpPr/>
          <p:nvPr/>
        </p:nvCxnSpPr>
        <p:spPr>
          <a:xfrm rot="10800000" flipV="1">
            <a:off x="4597287" y="7726048"/>
            <a:ext cx="1125220" cy="37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58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직사각형 492"/>
          <p:cNvSpPr/>
          <p:nvPr/>
        </p:nvSpPr>
        <p:spPr>
          <a:xfrm>
            <a:off x="8001000" y="3086100"/>
            <a:ext cx="9560804" cy="618844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 sz="360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메인화면 구성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98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sp>
        <p:nvSpPr>
          <p:cNvPr id="39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기획</a:t>
            </a:r>
          </a:p>
        </p:txBody>
      </p:sp>
      <p:pic>
        <p:nvPicPr>
          <p:cNvPr id="400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401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402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403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40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405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406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494" name="직사각형 493"/>
          <p:cNvSpPr/>
          <p:nvPr/>
        </p:nvSpPr>
        <p:spPr>
          <a:xfrm>
            <a:off x="11049000" y="3565041"/>
            <a:ext cx="3672632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>
                <a:solidFill>
                  <a:srgbClr val="FF0000"/>
                </a:solidFill>
                <a:latin typeface="배달의민족 도현"/>
                <a:ea typeface="배달의민족 도현"/>
              </a:rPr>
              <a:t>메인 화면 </a:t>
            </a:r>
            <a:r>
              <a:rPr lang="en-US" altLang="ko-KR" sz="2500">
                <a:solidFill>
                  <a:srgbClr val="FF000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500">
                <a:solidFill>
                  <a:srgbClr val="FF0000"/>
                </a:solidFill>
                <a:latin typeface="배달의민족 도현"/>
                <a:ea typeface="배달의민족 도현"/>
              </a:rPr>
              <a:t> 사이즈</a:t>
            </a:r>
          </a:p>
        </p:txBody>
      </p:sp>
      <p:sp>
        <p:nvSpPr>
          <p:cNvPr id="496" name="TextBox 48"/>
          <p:cNvSpPr txBox="1"/>
          <p:nvPr/>
        </p:nvSpPr>
        <p:spPr>
          <a:xfrm>
            <a:off x="6019800" y="5981700"/>
            <a:ext cx="1066800" cy="285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>
                <a:solidFill>
                  <a:srgbClr val="FF0000"/>
                </a:solidFill>
                <a:latin typeface="배달의민족 도현"/>
                <a:ea typeface="배달의민족 도현"/>
              </a:rPr>
              <a:t>세로 </a:t>
            </a:r>
            <a:r>
              <a:rPr lang="en-US" altLang="ko-KR" sz="1300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13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300">
                <a:solidFill>
                  <a:srgbClr val="FF0000"/>
                </a:solidFill>
                <a:latin typeface="배달의민족 도현"/>
                <a:ea typeface="배달의민족 도현"/>
              </a:rPr>
              <a:t>1920</a:t>
            </a:r>
          </a:p>
        </p:txBody>
      </p:sp>
      <p:sp>
        <p:nvSpPr>
          <p:cNvPr id="497" name="TextBox 49"/>
          <p:cNvSpPr txBox="1"/>
          <p:nvPr/>
        </p:nvSpPr>
        <p:spPr>
          <a:xfrm>
            <a:off x="10281490" y="4691112"/>
            <a:ext cx="2520111" cy="317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게임 제목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UI</a:t>
            </a: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500 x 400</a:t>
            </a:r>
          </a:p>
        </p:txBody>
      </p:sp>
      <p:sp>
        <p:nvSpPr>
          <p:cNvPr id="498" name="TextBox 53"/>
          <p:cNvSpPr txBox="1"/>
          <p:nvPr/>
        </p:nvSpPr>
        <p:spPr>
          <a:xfrm>
            <a:off x="11007684" y="6183713"/>
            <a:ext cx="2022516" cy="313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점수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700 x 200</a:t>
            </a:r>
          </a:p>
        </p:txBody>
      </p:sp>
      <p:sp>
        <p:nvSpPr>
          <p:cNvPr id="499" name="TextBox 55"/>
          <p:cNvSpPr txBox="1"/>
          <p:nvPr/>
        </p:nvSpPr>
        <p:spPr>
          <a:xfrm>
            <a:off x="9948080" y="7429500"/>
            <a:ext cx="3092085" cy="31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게임 시작 버튼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UI</a:t>
            </a: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500 x 200</a:t>
            </a:r>
          </a:p>
        </p:txBody>
      </p:sp>
      <p:sp>
        <p:nvSpPr>
          <p:cNvPr id="500" name="TextBox 57"/>
          <p:cNvSpPr txBox="1"/>
          <p:nvPr/>
        </p:nvSpPr>
        <p:spPr>
          <a:xfrm>
            <a:off x="14510114" y="7431636"/>
            <a:ext cx="3092086" cy="316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전체 랭킹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버튼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500 x 200</a:t>
            </a:r>
          </a:p>
        </p:txBody>
      </p:sp>
      <p:pic>
        <p:nvPicPr>
          <p:cNvPr id="501" name="그림 50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45664" y="4229100"/>
            <a:ext cx="1531752" cy="1249788"/>
          </a:xfrm>
          <a:prstGeom prst="rect">
            <a:avLst/>
          </a:prstGeom>
        </p:spPr>
      </p:pic>
      <p:pic>
        <p:nvPicPr>
          <p:cNvPr id="502" name="그림 50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63000" y="7433426"/>
            <a:ext cx="1159344" cy="252031"/>
          </a:xfrm>
          <a:prstGeom prst="rect">
            <a:avLst/>
          </a:prstGeom>
        </p:spPr>
      </p:pic>
      <p:pic>
        <p:nvPicPr>
          <p:cNvPr id="503" name="그림 502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13335000" y="7445377"/>
            <a:ext cx="1159344" cy="252031"/>
          </a:xfrm>
          <a:prstGeom prst="rect">
            <a:avLst/>
          </a:prstGeom>
        </p:spPr>
      </p:pic>
      <p:pic>
        <p:nvPicPr>
          <p:cNvPr id="504" name="그림 50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587567" y="6126440"/>
            <a:ext cx="2004233" cy="464860"/>
          </a:xfrm>
          <a:prstGeom prst="rect">
            <a:avLst/>
          </a:prstGeom>
        </p:spPr>
      </p:pic>
      <p:sp>
        <p:nvSpPr>
          <p:cNvPr id="506" name="TextBox 49"/>
          <p:cNvSpPr txBox="1"/>
          <p:nvPr/>
        </p:nvSpPr>
        <p:spPr>
          <a:xfrm>
            <a:off x="9467169" y="8524820"/>
            <a:ext cx="6992031" cy="52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900">
                <a:solidFill>
                  <a:srgbClr val="FF0000"/>
                </a:solidFill>
                <a:latin typeface="배달의민족 도현"/>
                <a:ea typeface="배달의민족 도현"/>
              </a:rPr>
              <a:t>게임 제목 아직 미정</a:t>
            </a:r>
          </a:p>
        </p:txBody>
      </p:sp>
      <p:pic>
        <p:nvPicPr>
          <p:cNvPr id="507" name="그림 50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730336" y="4684597"/>
            <a:ext cx="304826" cy="281964"/>
          </a:xfrm>
          <a:prstGeom prst="rect">
            <a:avLst/>
          </a:prstGeom>
        </p:spPr>
      </p:pic>
      <p:sp>
        <p:nvSpPr>
          <p:cNvPr id="508" name="TextBox 53"/>
          <p:cNvSpPr txBox="1"/>
          <p:nvPr/>
        </p:nvSpPr>
        <p:spPr>
          <a:xfrm>
            <a:off x="14055684" y="4699560"/>
            <a:ext cx="2022516" cy="318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설정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1500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1500">
                <a:solidFill>
                  <a:srgbClr val="FF0000"/>
                </a:solidFill>
                <a:latin typeface="배달의민족 도현"/>
                <a:ea typeface="배달의민족 도현"/>
              </a:rPr>
              <a:t>700 x 200</a:t>
            </a:r>
          </a:p>
        </p:txBody>
      </p:sp>
      <p:pic>
        <p:nvPicPr>
          <p:cNvPr id="509" name="그림 508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416551" y="3467100"/>
            <a:ext cx="3091094" cy="5432990"/>
          </a:xfrm>
          <a:prstGeom prst="rect">
            <a:avLst/>
          </a:prstGeom>
        </p:spPr>
      </p:pic>
      <p:sp>
        <p:nvSpPr>
          <p:cNvPr id="510" name="TextBox 48"/>
          <p:cNvSpPr txBox="1"/>
          <p:nvPr/>
        </p:nvSpPr>
        <p:spPr>
          <a:xfrm>
            <a:off x="3467100" y="9200445"/>
            <a:ext cx="1066800" cy="286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>
                <a:solidFill>
                  <a:srgbClr val="FF0000"/>
                </a:solidFill>
                <a:latin typeface="배달의민족 도현"/>
                <a:ea typeface="배달의민족 도현"/>
              </a:rPr>
              <a:t>가로 </a:t>
            </a:r>
            <a:r>
              <a:rPr lang="en-US" altLang="ko-KR" sz="1300">
                <a:solidFill>
                  <a:srgbClr val="FF0000"/>
                </a:solidFill>
                <a:latin typeface="배달의민족 도현"/>
                <a:ea typeface="배달의민족 도현"/>
              </a:rPr>
              <a:t>:1080</a:t>
            </a:r>
          </a:p>
        </p:txBody>
      </p:sp>
    </p:spTree>
    <p:extLst>
      <p:ext uri="{BB962C8B-B14F-4D97-AF65-F5344CB8AC3E}">
        <p14:creationId xmlns:p14="http://schemas.microsoft.com/office/powerpoint/2010/main" val="1567053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Box 1098"/>
          <p:cNvSpPr txBox="1"/>
          <p:nvPr/>
        </p:nvSpPr>
        <p:spPr>
          <a:xfrm>
            <a:off x="7220461" y="4987358"/>
            <a:ext cx="5867400" cy="769441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latin typeface="배달의민족 도현"/>
                <a:ea typeface="배달의민족 도현"/>
              </a:rPr>
              <a:t>사운드가 꺼진 상태에서  </a:t>
            </a:r>
          </a:p>
          <a:p>
            <a:pPr lvl="0">
              <a:defRPr/>
            </a:pPr>
            <a:r>
              <a:rPr lang="en-US" altLang="ko-KR" sz="2200" b="1" dirty="0">
                <a:latin typeface="배달의민족 도현"/>
                <a:ea typeface="배달의민족 도현"/>
              </a:rPr>
              <a:t>UI</a:t>
            </a:r>
            <a:r>
              <a:rPr lang="ko-KR" altLang="en-US" sz="2200" b="1" dirty="0">
                <a:latin typeface="배달의민족 도현"/>
                <a:ea typeface="배달의민족 도현"/>
              </a:rPr>
              <a:t> 클릭       사운드 </a:t>
            </a:r>
            <a:r>
              <a:rPr lang="ko-KR" altLang="en-US" sz="2200" b="1" dirty="0" err="1">
                <a:latin typeface="배달의민족 도현"/>
                <a:ea typeface="배달의민족 도현"/>
              </a:rPr>
              <a:t>켜짐</a:t>
            </a:r>
            <a:r>
              <a:rPr lang="ko-KR" altLang="en-US" sz="2200" b="1" dirty="0">
                <a:latin typeface="배달의민족 도현"/>
                <a:ea typeface="배달의민족 도현"/>
              </a:rPr>
              <a:t>  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54686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메인화면 구성</a:t>
            </a:r>
            <a:endParaRPr lang="en-US" altLang="ko-KR" sz="6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98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sp>
        <p:nvSpPr>
          <p:cNvPr id="39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기획</a:t>
            </a:r>
          </a:p>
        </p:txBody>
      </p:sp>
      <p:pic>
        <p:nvPicPr>
          <p:cNvPr id="400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401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402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403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40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405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406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512" name="TextBox 53"/>
          <p:cNvSpPr txBox="1"/>
          <p:nvPr/>
        </p:nvSpPr>
        <p:spPr>
          <a:xfrm>
            <a:off x="7220462" y="3817115"/>
            <a:ext cx="4103554" cy="430887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latin typeface="배달의민족 도현"/>
                <a:ea typeface="배달의민족 도현"/>
              </a:rPr>
              <a:t>사운드 </a:t>
            </a:r>
            <a:r>
              <a:rPr lang="en-US" altLang="ko-KR" sz="2200" b="1" dirty="0">
                <a:latin typeface="배달의민족 도현"/>
                <a:ea typeface="배달의민족 도현"/>
              </a:rPr>
              <a:t>UI</a:t>
            </a:r>
            <a:r>
              <a:rPr lang="ko-KR" altLang="en-US" sz="2200" b="1" dirty="0">
                <a:latin typeface="배달의민족 도현"/>
                <a:ea typeface="배달의민족 도현"/>
              </a:rPr>
              <a:t> 클릭    </a:t>
            </a:r>
            <a:r>
              <a:rPr lang="en-US" altLang="ko-KR" sz="2200" b="1" dirty="0">
                <a:latin typeface="배달의민족 도현"/>
                <a:ea typeface="배달의민족 도현"/>
              </a:rPr>
              <a:t>  </a:t>
            </a:r>
            <a:r>
              <a:rPr lang="ko-KR" altLang="en-US" sz="2200" b="1" dirty="0">
                <a:latin typeface="배달의민족 도현"/>
                <a:ea typeface="배달의민족 도현"/>
              </a:rPr>
              <a:t>사운드 꺼짐  </a:t>
            </a:r>
          </a:p>
        </p:txBody>
      </p:sp>
      <p:sp>
        <p:nvSpPr>
          <p:cNvPr id="513" name="화살표: 아래쪽 62"/>
          <p:cNvSpPr/>
          <p:nvPr/>
        </p:nvSpPr>
        <p:spPr>
          <a:xfrm rot="16200000">
            <a:off x="4160969" y="9209700"/>
            <a:ext cx="404330" cy="63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14" name="TextBox 1098"/>
          <p:cNvSpPr txBox="1"/>
          <p:nvPr/>
        </p:nvSpPr>
        <p:spPr>
          <a:xfrm>
            <a:off x="2972053" y="9346165"/>
            <a:ext cx="2881222" cy="323165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 dirty="0">
                <a:latin typeface="배달의민족 도현"/>
                <a:ea typeface="배달의민족 도현"/>
              </a:rPr>
              <a:t>메인 화면                </a:t>
            </a:r>
            <a:r>
              <a:rPr lang="ko-KR" altLang="en-US" sz="1500" b="1" dirty="0" err="1">
                <a:latin typeface="배달의민족 도현"/>
                <a:ea typeface="배달의민족 도현"/>
              </a:rPr>
              <a:t>설정창</a:t>
            </a:r>
            <a:r>
              <a:rPr lang="ko-KR" altLang="en-US" sz="1500" b="1" dirty="0">
                <a:latin typeface="배달의민족 도현"/>
                <a:ea typeface="배달의민족 도현"/>
              </a:rPr>
              <a:t> </a:t>
            </a:r>
          </a:p>
        </p:txBody>
      </p:sp>
      <p:sp>
        <p:nvSpPr>
          <p:cNvPr id="515" name="화살표: 아래쪽 62"/>
          <p:cNvSpPr/>
          <p:nvPr/>
        </p:nvSpPr>
        <p:spPr>
          <a:xfrm rot="16111857">
            <a:off x="9297971" y="3905161"/>
            <a:ext cx="201760" cy="2481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900">
              <a:latin typeface="배달의민족 도현"/>
              <a:ea typeface="배달의민족 도현"/>
            </a:endParaRPr>
          </a:p>
        </p:txBody>
      </p:sp>
      <p:sp>
        <p:nvSpPr>
          <p:cNvPr id="518" name="TextBox 1098"/>
          <p:cNvSpPr txBox="1"/>
          <p:nvPr/>
        </p:nvSpPr>
        <p:spPr>
          <a:xfrm>
            <a:off x="7220462" y="6680814"/>
            <a:ext cx="4181762" cy="430887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latin typeface="배달의민족 도현"/>
                <a:ea typeface="배달의민족 도현"/>
              </a:rPr>
              <a:t>효과음 </a:t>
            </a:r>
            <a:r>
              <a:rPr lang="en-US" altLang="ko-KR" sz="2200" b="1" dirty="0">
                <a:latin typeface="배달의민족 도현"/>
                <a:ea typeface="배달의민족 도현"/>
              </a:rPr>
              <a:t>UI</a:t>
            </a:r>
            <a:r>
              <a:rPr lang="ko-KR" altLang="en-US" sz="2200" b="1" dirty="0">
                <a:latin typeface="배달의민족 도현"/>
                <a:ea typeface="배달의민족 도현"/>
              </a:rPr>
              <a:t> 클릭    </a:t>
            </a:r>
            <a:r>
              <a:rPr lang="en-US" altLang="ko-KR" sz="2200" b="1" dirty="0">
                <a:latin typeface="배달의민족 도현"/>
                <a:ea typeface="배달의민족 도현"/>
              </a:rPr>
              <a:t>  </a:t>
            </a:r>
            <a:r>
              <a:rPr lang="ko-KR" altLang="en-US" sz="2200" b="1" dirty="0">
                <a:latin typeface="배달의민족 도현"/>
                <a:ea typeface="배달의민족 도현"/>
              </a:rPr>
              <a:t>효과음 꺼짐  </a:t>
            </a:r>
          </a:p>
        </p:txBody>
      </p:sp>
      <p:sp>
        <p:nvSpPr>
          <p:cNvPr id="519" name="화살표: 아래쪽 62"/>
          <p:cNvSpPr/>
          <p:nvPr/>
        </p:nvSpPr>
        <p:spPr>
          <a:xfrm rot="16111857">
            <a:off x="8470327" y="5398741"/>
            <a:ext cx="201760" cy="2481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900">
              <a:latin typeface="배달의민족 도현"/>
              <a:ea typeface="배달의민족 도현"/>
            </a:endParaRPr>
          </a:p>
        </p:txBody>
      </p:sp>
      <p:sp>
        <p:nvSpPr>
          <p:cNvPr id="520" name="TextBox 1098"/>
          <p:cNvSpPr txBox="1"/>
          <p:nvPr/>
        </p:nvSpPr>
        <p:spPr>
          <a:xfrm>
            <a:off x="7220461" y="7465002"/>
            <a:ext cx="4118655" cy="769441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latin typeface="배달의민족 도현"/>
                <a:ea typeface="배달의민족 도현"/>
              </a:rPr>
              <a:t>효과음이 꺼진 상태에서  </a:t>
            </a:r>
          </a:p>
          <a:p>
            <a:pPr lvl="0">
              <a:defRPr/>
            </a:pPr>
            <a:r>
              <a:rPr lang="en-US" altLang="ko-KR" sz="2200" b="1" dirty="0">
                <a:latin typeface="배달의민족 도현"/>
                <a:ea typeface="배달의민족 도현"/>
              </a:rPr>
              <a:t>UI</a:t>
            </a:r>
            <a:r>
              <a:rPr lang="ko-KR" altLang="en-US" sz="2200" b="1" dirty="0">
                <a:latin typeface="배달의민족 도현"/>
                <a:ea typeface="배달의민족 도현"/>
              </a:rPr>
              <a:t> 클릭       효과음 </a:t>
            </a:r>
            <a:r>
              <a:rPr lang="ko-KR" altLang="en-US" sz="2200" b="1" dirty="0" err="1">
                <a:latin typeface="배달의민족 도현"/>
                <a:ea typeface="배달의민족 도현"/>
              </a:rPr>
              <a:t>켜짐</a:t>
            </a:r>
            <a:r>
              <a:rPr lang="ko-KR" altLang="en-US" sz="2200" b="1" dirty="0">
                <a:latin typeface="배달의민족 도현"/>
                <a:ea typeface="배달의민족 도현"/>
              </a:rPr>
              <a:t>  </a:t>
            </a:r>
          </a:p>
        </p:txBody>
      </p:sp>
      <p:pic>
        <p:nvPicPr>
          <p:cNvPr id="524" name="그림 523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836509" y="3637910"/>
            <a:ext cx="3090986" cy="5433079"/>
          </a:xfrm>
          <a:prstGeom prst="rect">
            <a:avLst/>
          </a:prstGeom>
        </p:spPr>
      </p:pic>
      <p:pic>
        <p:nvPicPr>
          <p:cNvPr id="525" name="그림 524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3086326" y="3664345"/>
            <a:ext cx="3090986" cy="5433079"/>
          </a:xfrm>
          <a:prstGeom prst="rect">
            <a:avLst/>
          </a:prstGeom>
        </p:spPr>
      </p:pic>
      <p:sp>
        <p:nvSpPr>
          <p:cNvPr id="521" name="직사각형 520"/>
          <p:cNvSpPr/>
          <p:nvPr/>
        </p:nvSpPr>
        <p:spPr>
          <a:xfrm>
            <a:off x="2355233" y="3527528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dirty="0" err="1">
                <a:solidFill>
                  <a:schemeClr val="tx1"/>
                </a:solidFill>
                <a:latin typeface="배달의민족 도현"/>
                <a:ea typeface="배달의민족 도현"/>
              </a:rPr>
              <a:t>설정창</a:t>
            </a:r>
            <a:r>
              <a:rPr lang="ko-KR" altLang="en-US" sz="1100" dirty="0">
                <a:solidFill>
                  <a:schemeClr val="tx1"/>
                </a:solidFill>
                <a:latin typeface="배달의민족 도현"/>
                <a:ea typeface="배달의민족 도현"/>
              </a:rPr>
              <a:t> 화면</a:t>
            </a:r>
          </a:p>
        </p:txBody>
      </p:sp>
      <p:sp>
        <p:nvSpPr>
          <p:cNvPr id="522" name="직사각형 521"/>
          <p:cNvSpPr/>
          <p:nvPr/>
        </p:nvSpPr>
        <p:spPr>
          <a:xfrm>
            <a:off x="12536537" y="3557000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dirty="0" err="1">
                <a:solidFill>
                  <a:schemeClr val="tx1"/>
                </a:solidFill>
                <a:latin typeface="배달의민족 도현"/>
                <a:ea typeface="배달의민족 도현"/>
              </a:rPr>
              <a:t>설정창</a:t>
            </a:r>
            <a:r>
              <a:rPr lang="ko-KR" altLang="en-US" sz="1100" dirty="0">
                <a:solidFill>
                  <a:schemeClr val="tx1"/>
                </a:solidFill>
                <a:latin typeface="배달의민족 도현"/>
                <a:ea typeface="배달의민족 도현"/>
              </a:rPr>
              <a:t> 화면</a:t>
            </a:r>
            <a:endParaRPr lang="en-US" altLang="ko-KR" sz="1100" dirty="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" name="화살표: 아래쪽 62">
            <a:extLst>
              <a:ext uri="{FF2B5EF4-FFF2-40B4-BE49-F238E27FC236}">
                <a16:creationId xmlns:a16="http://schemas.microsoft.com/office/drawing/2014/main" id="{3F5F4025-45DC-DBFE-ABDE-D35E000281EE}"/>
              </a:ext>
            </a:extLst>
          </p:cNvPr>
          <p:cNvSpPr/>
          <p:nvPr/>
        </p:nvSpPr>
        <p:spPr>
          <a:xfrm rot="16111857">
            <a:off x="8470327" y="7864190"/>
            <a:ext cx="201760" cy="2481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900">
              <a:latin typeface="배달의민족 도현"/>
              <a:ea typeface="배달의민족 도현"/>
            </a:endParaRPr>
          </a:p>
        </p:txBody>
      </p:sp>
      <p:sp>
        <p:nvSpPr>
          <p:cNvPr id="5" name="화살표: 아래쪽 62">
            <a:extLst>
              <a:ext uri="{FF2B5EF4-FFF2-40B4-BE49-F238E27FC236}">
                <a16:creationId xmlns:a16="http://schemas.microsoft.com/office/drawing/2014/main" id="{A8FD208C-4A94-1FC3-0AE4-6FB2640FDBB7}"/>
              </a:ext>
            </a:extLst>
          </p:cNvPr>
          <p:cNvSpPr/>
          <p:nvPr/>
        </p:nvSpPr>
        <p:spPr>
          <a:xfrm rot="16111857">
            <a:off x="9279418" y="6723662"/>
            <a:ext cx="201760" cy="2481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900"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438765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4400" y="2781300"/>
            <a:ext cx="19685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68000" y="2790825"/>
            <a:ext cx="19685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" y="7086600"/>
            <a:ext cx="5803900" cy="194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591925" y="7124700"/>
            <a:ext cx="5803900" cy="194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소개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게임의 변화성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3000" y="2908300"/>
            <a:ext cx="15748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모드는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22000" y="2917825"/>
            <a:ext cx="15748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Ex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6700" y="7645400"/>
            <a:ext cx="45974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16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내에서 플레이어의 경험을 변화시크는 다양한 방법들을 가리킴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63425" y="7683499"/>
            <a:ext cx="46863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16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큰 목적은 다양한 플레이가 가능하게 모드를 추가함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658600" y="3786188"/>
            <a:ext cx="5715000" cy="32099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39800" y="3792538"/>
            <a:ext cx="5715000" cy="320992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529512" y="5283200"/>
            <a:ext cx="3187699" cy="3187699"/>
          </a:xfrm>
          <a:prstGeom prst="rect">
            <a:avLst/>
          </a:prstGeom>
        </p:spPr>
      </p:pic>
      <p:sp>
        <p:nvSpPr>
          <p:cNvPr id="31" name="TextBox 22"/>
          <p:cNvSpPr txBox="1"/>
          <p:nvPr/>
        </p:nvSpPr>
        <p:spPr>
          <a:xfrm>
            <a:off x="7305675" y="4229100"/>
            <a:ext cx="38862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게임의 변화성을 주려면</a:t>
            </a:r>
            <a:r>
              <a:rPr lang="en-US" altLang="ko-KR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6527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4400" y="7086600"/>
            <a:ext cx="5803900" cy="194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86798" y="3238500"/>
            <a:ext cx="8709025" cy="582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소개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벤치마킹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6700" y="7645400"/>
            <a:ext cx="45974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게임이름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[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퍼즐 보블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]</a:t>
            </a: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장르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퍼즐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43950" y="3314700"/>
            <a:ext cx="8610600" cy="579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같은 색상의 공이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3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가지 모일경우 공을 제거할 수 있으며 제거되는 공과 붙어있는 공들도 같이 제거하며 점수를 올리는 게임</a:t>
            </a:r>
          </a:p>
          <a:p>
            <a:pPr lvl="0" algn="l">
              <a:lnSpc>
                <a:spcPct val="112880"/>
              </a:lnSpc>
              <a:defRPr/>
            </a:pP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하단 중앙의 화살표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를 통해 공을 발사할 각도를 설정 가능</a:t>
            </a:r>
          </a:p>
          <a:p>
            <a:pPr lvl="0" algn="l">
              <a:lnSpc>
                <a:spcPct val="112880"/>
              </a:lnSpc>
              <a:defRPr/>
            </a:pP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만약 좌우측의 벽에 공이 닿을 경우 설정한 각도의 반사각도로 공이 튕겨 나간다</a:t>
            </a:r>
          </a:p>
          <a:p>
            <a:pPr lvl="0" algn="l">
              <a:lnSpc>
                <a:spcPct val="112880"/>
              </a:lnSpc>
              <a:defRPr/>
            </a:pP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하단의 데드라인까지 공이 쌓일경우 게임이 종료된다</a:t>
            </a:r>
          </a:p>
          <a:p>
            <a:pPr lvl="0" algn="l">
              <a:lnSpc>
                <a:spcPct val="112880"/>
              </a:lnSpc>
              <a:defRPr/>
            </a:pPr>
            <a:endParaRPr lang="ko-KR" altLang="en-US" sz="230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위 게임에서 착안한 시스템은 공을 쏘는 각도를 정할 수 있는 발사각도 시스템과 벽과 오브젝트가 닿으면 </a:t>
            </a: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23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반사각으로 날아가는 반사각도</a:t>
            </a:r>
          </a:p>
        </p:txBody>
      </p:sp>
      <p:pic>
        <p:nvPicPr>
          <p:cNvPr id="35" name="그림 개체 틀 5" descr="텍스트, 스크린샷, 보라색, 바이올렛색이(가) 표시된 사진  자동 생성된 설명"/>
          <p:cNvPicPr>
            <a:picLocks noGrp="1" noChangeAspect="1"/>
          </p:cNvPicPr>
          <p:nvPr/>
        </p:nvPicPr>
        <p:blipFill rotWithShape="1">
          <a:blip r:embed="rId8"/>
          <a:srcRect l="15403" r="15403"/>
          <a:stretch>
            <a:fillRect/>
          </a:stretch>
        </p:blipFill>
        <p:spPr>
          <a:xfrm>
            <a:off x="938213" y="3154362"/>
            <a:ext cx="5767387" cy="3360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6947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기획 의도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3</a:t>
            </a:r>
          </a:p>
        </p:txBody>
      </p:sp>
      <p:sp>
        <p:nvSpPr>
          <p:cNvPr id="35" name="TextBox 22"/>
          <p:cNvSpPr txBox="1"/>
          <p:nvPr/>
        </p:nvSpPr>
        <p:spPr>
          <a:xfrm>
            <a:off x="1676400" y="2476500"/>
            <a:ext cx="1524000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따라서 게임 모드 기획 의도는</a:t>
            </a:r>
            <a:r>
              <a:rPr lang="en-US" altLang="ko-KR" sz="3500" b="0" i="0" u="none" strike="noStrike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067398"/>
              </p:ext>
            </p:extLst>
          </p:nvPr>
        </p:nvGraphicFramePr>
        <p:xfrm>
          <a:off x="990600" y="4000500"/>
          <a:ext cx="16306800" cy="4953000"/>
        </p:xfrm>
        <a:graphic>
          <a:graphicData uri="http://schemas.openxmlformats.org/drawingml/2006/table">
            <a:tbl>
              <a:tblPr firstRow="1" bandRow="1">
                <a:tableStyleId>{6B76CA6B-5DA6-45C4-B833-132EAC621518}</a:tableStyleId>
              </a:tblPr>
              <a:tblGrid>
                <a:gridCol w="543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825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700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70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70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기대효과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게임의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다양성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을 확보하고, 유저에게 반복적인 플레이 외의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새로운 경험을 제공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하기 위함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2880"/>
                        </a:lnSpc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유저는 자신의 취향이나 상황에 맞는 모드를 선택하여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자유롭게 즐길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게임의 </a:t>
                      </a:r>
                      <a:r>
                        <a:rPr lang="ko-KR" altLang="en-US" sz="200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반복 플레이에 대한 피로도를 줄이고 몰입도를 높임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플레이어의 실력 향상과 </a:t>
                      </a:r>
                      <a:r>
                        <a:rPr lang="ko-KR" altLang="en-US" sz="200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도전 욕구를 자극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하기 위함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점점 난이도가 증가하는 챌린지 모드, 순위 경쟁이 가능한 랭킹 모드 등을 통해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유저의 도전 욕구 자극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경쟁 요소로 인해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게임의 생명주기 연장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캐주얼 유저와 하드코어 유저 모두를 수용하기 위한 </a:t>
                      </a:r>
                      <a:r>
                        <a:rPr lang="ko-KR" altLang="en-US" sz="200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시스템 마련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유저의 플레이 상황(시간, 집중도)에 따라 자유롭게 </a:t>
                      </a:r>
                      <a:r>
                        <a:rPr lang="ko-KR" altLang="en-US" sz="200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모드를 선택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특정 유저층에 편중되지 않은 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균형 잡힌 콘텐츠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39960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6900" y="3057525"/>
            <a:ext cx="5803900" cy="650557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4</a:t>
            </a:r>
          </a:p>
        </p:txBody>
      </p:sp>
      <p:sp>
        <p:nvSpPr>
          <p:cNvPr id="31" name="TextBox 22"/>
          <p:cNvSpPr txBox="1"/>
          <p:nvPr/>
        </p:nvSpPr>
        <p:spPr>
          <a:xfrm>
            <a:off x="12725400" y="2324100"/>
            <a:ext cx="38862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랜덤 모드 내용</a:t>
            </a:r>
          </a:p>
        </p:txBody>
      </p:sp>
      <p:sp>
        <p:nvSpPr>
          <p:cNvPr id="32" name="TextBox 21"/>
          <p:cNvSpPr txBox="1"/>
          <p:nvPr/>
        </p:nvSpPr>
        <p:spPr>
          <a:xfrm>
            <a:off x="1181100" y="3619500"/>
            <a:ext cx="4686300" cy="350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원래 기본 모드</a:t>
            </a: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광물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??</a:t>
            </a:r>
          </a:p>
          <a:p>
            <a:pPr lvl="0" algn="ctr">
              <a:lnSpc>
                <a:spcPct val="112880"/>
              </a:lnSpc>
              <a:defRPr/>
            </a:pP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다음 광물이 합쳐진 위치에서 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다음 광물로 변경</a:t>
            </a:r>
          </a:p>
        </p:txBody>
      </p:sp>
      <p:pic>
        <p:nvPicPr>
          <p:cNvPr id="3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798300" y="3057525"/>
            <a:ext cx="5803900" cy="6505575"/>
          </a:xfrm>
          <a:prstGeom prst="rect">
            <a:avLst/>
          </a:prstGeom>
        </p:spPr>
      </p:pic>
      <p:sp>
        <p:nvSpPr>
          <p:cNvPr id="35" name="TextBox 22"/>
          <p:cNvSpPr txBox="1"/>
          <p:nvPr/>
        </p:nvSpPr>
        <p:spPr>
          <a:xfrm>
            <a:off x="1676400" y="2324100"/>
            <a:ext cx="38862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 </a:t>
            </a:r>
            <a:r>
              <a:rPr lang="en-US" altLang="ko-KR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</a:t>
            </a:r>
            <a:r>
              <a:rPr lang="en-US" altLang="ko-KR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모드 내용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845425" y="4762500"/>
            <a:ext cx="2559050" cy="3025774"/>
          </a:xfrm>
          <a:prstGeom prst="rect">
            <a:avLst/>
          </a:prstGeom>
        </p:spPr>
      </p:pic>
      <p:sp>
        <p:nvSpPr>
          <p:cNvPr id="83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pic>
        <p:nvPicPr>
          <p:cNvPr id="88" name="그림 87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1323977" y="7727633"/>
            <a:ext cx="540067" cy="540067"/>
          </a:xfrm>
          <a:prstGeom prst="rect">
            <a:avLst/>
          </a:prstGeom>
        </p:spPr>
      </p:pic>
      <p:pic>
        <p:nvPicPr>
          <p:cNvPr id="89" name="그림 88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3188021" y="7727633"/>
            <a:ext cx="540067" cy="54006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273619" y="7727633"/>
            <a:ext cx="540067" cy="540067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257677" y="7727633"/>
            <a:ext cx="540067" cy="540067"/>
          </a:xfrm>
          <a:prstGeom prst="rect">
            <a:avLst/>
          </a:prstGeom>
        </p:spPr>
      </p:pic>
      <p:pic>
        <p:nvPicPr>
          <p:cNvPr id="93" name="그림 92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5327333" y="7727633"/>
            <a:ext cx="540067" cy="540067"/>
          </a:xfrm>
          <a:prstGeom prst="rect">
            <a:avLst/>
          </a:prstGeom>
        </p:spPr>
      </p:pic>
      <p:sp>
        <p:nvSpPr>
          <p:cNvPr id="95" name="TextBox 21"/>
          <p:cNvSpPr txBox="1"/>
          <p:nvPr/>
        </p:nvSpPr>
        <p:spPr>
          <a:xfrm>
            <a:off x="12382500" y="3695700"/>
            <a:ext cx="4686300" cy="350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랜덤 모드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광물 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=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Random</a:t>
            </a:r>
          </a:p>
          <a:p>
            <a:pPr lvl="0" algn="ctr">
              <a:lnSpc>
                <a:spcPct val="112880"/>
              </a:lnSpc>
              <a:defRPr/>
            </a:pP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다음 광물이 합쳐진 위치에서 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Random 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광물로 변경</a:t>
            </a:r>
          </a:p>
        </p:txBody>
      </p:sp>
      <p:pic>
        <p:nvPicPr>
          <p:cNvPr id="96" name="그림 95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14471015" y="7727633"/>
            <a:ext cx="540067" cy="540067"/>
          </a:xfrm>
          <a:prstGeom prst="rect">
            <a:avLst/>
          </a:prstGeom>
        </p:spPr>
      </p:pic>
      <p:pic>
        <p:nvPicPr>
          <p:cNvPr id="97" name="그림 96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12489815" y="7727633"/>
            <a:ext cx="540067" cy="54006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480415" y="7727633"/>
            <a:ext cx="540067" cy="540067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6604933" y="7651433"/>
            <a:ext cx="540067" cy="540067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537815" y="7727633"/>
            <a:ext cx="540067" cy="540067"/>
          </a:xfrm>
          <a:prstGeom prst="rect">
            <a:avLst/>
          </a:prstGeom>
        </p:spPr>
      </p:pic>
      <p:sp>
        <p:nvSpPr>
          <p:cNvPr id="102" name="직사각형 101"/>
          <p:cNvSpPr/>
          <p:nvPr/>
        </p:nvSpPr>
        <p:spPr>
          <a:xfrm>
            <a:off x="1038225" y="7429500"/>
            <a:ext cx="4981575" cy="1143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endParaRPr lang="en-US" altLang="ko-KR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2315825" y="7353300"/>
            <a:ext cx="4981575" cy="1143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endParaRPr lang="en-US" altLang="ko-KR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6916400" y="6972300"/>
            <a:ext cx="609600" cy="609600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039600" y="6972300"/>
            <a:ext cx="609600" cy="609600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638800" y="7048500"/>
            <a:ext cx="609600" cy="609600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62000" y="7048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56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6900" y="3057525"/>
            <a:ext cx="5803900" cy="650557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4</a:t>
            </a:r>
          </a:p>
        </p:txBody>
      </p:sp>
      <p:sp>
        <p:nvSpPr>
          <p:cNvPr id="31" name="TextBox 22"/>
          <p:cNvSpPr txBox="1"/>
          <p:nvPr/>
        </p:nvSpPr>
        <p:spPr>
          <a:xfrm>
            <a:off x="12725400" y="2324100"/>
            <a:ext cx="38862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랜덤 모드 내용</a:t>
            </a:r>
          </a:p>
        </p:txBody>
      </p:sp>
      <p:sp>
        <p:nvSpPr>
          <p:cNvPr id="32" name="TextBox 21"/>
          <p:cNvSpPr txBox="1"/>
          <p:nvPr/>
        </p:nvSpPr>
        <p:spPr>
          <a:xfrm>
            <a:off x="1066800" y="3619500"/>
            <a:ext cx="4953000" cy="350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원래 기본 모드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대포에서 사출 된 광물은 진주까지</a:t>
            </a:r>
          </a:p>
          <a:p>
            <a:pPr lvl="0" algn="ctr">
              <a:lnSpc>
                <a:spcPct val="112880"/>
              </a:lnSpc>
              <a:defRPr/>
            </a:pP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대포에서 사출 된 광물은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돌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진주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pic>
        <p:nvPicPr>
          <p:cNvPr id="3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798300" y="3057525"/>
            <a:ext cx="5803900" cy="6505575"/>
          </a:xfrm>
          <a:prstGeom prst="rect">
            <a:avLst/>
          </a:prstGeom>
        </p:spPr>
      </p:pic>
      <p:sp>
        <p:nvSpPr>
          <p:cNvPr id="35" name="TextBox 22"/>
          <p:cNvSpPr txBox="1"/>
          <p:nvPr/>
        </p:nvSpPr>
        <p:spPr>
          <a:xfrm>
            <a:off x="1676400" y="2324100"/>
            <a:ext cx="38862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 </a:t>
            </a:r>
            <a:r>
              <a:rPr lang="en-US" altLang="ko-KR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</a:t>
            </a:r>
            <a:r>
              <a:rPr lang="en-US" altLang="ko-KR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모드 내용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845425" y="4762500"/>
            <a:ext cx="2559050" cy="3025774"/>
          </a:xfrm>
          <a:prstGeom prst="rect">
            <a:avLst/>
          </a:prstGeom>
        </p:spPr>
      </p:pic>
      <p:sp>
        <p:nvSpPr>
          <p:cNvPr id="83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pic>
        <p:nvPicPr>
          <p:cNvPr id="88" name="그림 87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09800" y="7727633"/>
            <a:ext cx="540067" cy="540067"/>
          </a:xfrm>
          <a:prstGeom prst="rect">
            <a:avLst/>
          </a:prstGeom>
        </p:spPr>
      </p:pic>
      <p:sp>
        <p:nvSpPr>
          <p:cNvPr id="95" name="TextBox 21"/>
          <p:cNvSpPr txBox="1"/>
          <p:nvPr/>
        </p:nvSpPr>
        <p:spPr>
          <a:xfrm>
            <a:off x="12268200" y="3695700"/>
            <a:ext cx="4953000" cy="3505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랜덤 모드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대포에서 사출 된 광물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=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다이아까지</a:t>
            </a:r>
          </a:p>
          <a:p>
            <a:pPr lvl="0" algn="ctr">
              <a:lnSpc>
                <a:spcPct val="112880"/>
              </a:lnSpc>
              <a:defRPr/>
            </a:pPr>
            <a:endParaRPr lang="ko-KR" altLang="en-US" sz="24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대포에서 사출 된 광물은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돌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  <a:r>
              <a:rPr lang="ko-KR" altLang="en-US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다이아 </a:t>
            </a:r>
            <a:r>
              <a:rPr lang="en-US" altLang="ko-KR" sz="24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2315825" y="7353300"/>
            <a:ext cx="4981575" cy="1143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endParaRPr lang="en-US" altLang="ko-KR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6916400" y="6972300"/>
            <a:ext cx="609600" cy="609600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039600" y="6972300"/>
            <a:ext cx="609600" cy="609600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638800" y="7048500"/>
            <a:ext cx="609600" cy="609600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62000" y="7048500"/>
            <a:ext cx="609600" cy="609600"/>
          </a:xfrm>
          <a:prstGeom prst="rect">
            <a:avLst/>
          </a:prstGeom>
        </p:spPr>
      </p:pic>
      <p:pic>
        <p:nvPicPr>
          <p:cNvPr id="109" name="그림 108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4267200" y="7727633"/>
            <a:ext cx="540067" cy="540067"/>
          </a:xfrm>
          <a:prstGeom prst="rect">
            <a:avLst/>
          </a:prstGeom>
        </p:spPr>
      </p:pic>
      <p:pic>
        <p:nvPicPr>
          <p:cNvPr id="110" name="그림 109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13480733" y="7734300"/>
            <a:ext cx="540067" cy="540067"/>
          </a:xfrm>
          <a:prstGeom prst="rect">
            <a:avLst/>
          </a:prstGeom>
        </p:spPr>
      </p:pic>
      <p:pic>
        <p:nvPicPr>
          <p:cNvPr id="111" name="그림 110"/>
          <p:cNvPicPr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5538132" y="7803239"/>
            <a:ext cx="540067" cy="402188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1038225" y="7429500"/>
            <a:ext cx="4981575" cy="1143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lvl="0" algn="ctr">
              <a:defRPr/>
            </a:pPr>
            <a:endParaRPr lang="en-US" altLang="ko-KR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195234" y="7581900"/>
            <a:ext cx="767165" cy="767165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4466167" y="7581900"/>
            <a:ext cx="767165" cy="76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35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364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r>
              <a:rPr lang="ko-KR" altLang="en-US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 모드 기획서 </a:t>
            </a: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24600" y="2857501"/>
            <a:ext cx="54864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대포에서 광물의 사출 확률</a:t>
            </a:r>
          </a:p>
        </p:txBody>
      </p:sp>
      <p:pic>
        <p:nvPicPr>
          <p:cNvPr id="38" name="그림 37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5004414" y="5372100"/>
            <a:ext cx="540067" cy="540067"/>
          </a:xfrm>
          <a:prstGeom prst="rect">
            <a:avLst/>
          </a:prstGeom>
        </p:spPr>
      </p:pic>
      <p:pic>
        <p:nvPicPr>
          <p:cNvPr id="40" name="그림 39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283144" y="5372100"/>
            <a:ext cx="540067" cy="540067"/>
          </a:xfrm>
          <a:prstGeom prst="rect">
            <a:avLst/>
          </a:prstGeom>
        </p:spPr>
      </p:pic>
      <p:pic>
        <p:nvPicPr>
          <p:cNvPr id="42" name="그림 4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763000" y="5372100"/>
            <a:ext cx="540067" cy="540067"/>
          </a:xfrm>
          <a:prstGeom prst="rect">
            <a:avLst/>
          </a:prstGeom>
        </p:spPr>
      </p:pic>
      <p:pic>
        <p:nvPicPr>
          <p:cNvPr id="45" name="그림 44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2283258" y="7244334"/>
            <a:ext cx="540067" cy="540067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8763000" y="7244334"/>
            <a:ext cx="540067" cy="54006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352800" y="5372100"/>
            <a:ext cx="540067" cy="54006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829800" y="5372100"/>
            <a:ext cx="540067" cy="54006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352800" y="7244334"/>
            <a:ext cx="540067" cy="540067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071214" y="5372100"/>
            <a:ext cx="540067" cy="54006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829800" y="7244334"/>
            <a:ext cx="540067" cy="540067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00025" y="4000500"/>
            <a:ext cx="17907000" cy="5105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3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078200" y="7244334"/>
            <a:ext cx="540067" cy="540067"/>
          </a:xfrm>
          <a:prstGeom prst="rect">
            <a:avLst/>
          </a:prstGeom>
        </p:spPr>
      </p:pic>
      <p:pic>
        <p:nvPicPr>
          <p:cNvPr id="91" name="그림 90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15011400" y="7251001"/>
            <a:ext cx="540067" cy="540067"/>
          </a:xfrm>
          <a:prstGeom prst="rect">
            <a:avLst/>
          </a:prstGeom>
        </p:spPr>
      </p:pic>
      <p:sp>
        <p:nvSpPr>
          <p:cNvPr id="94" name="가로 글상자 93"/>
          <p:cNvSpPr txBox="1"/>
          <p:nvPr/>
        </p:nvSpPr>
        <p:spPr>
          <a:xfrm>
            <a:off x="4419600" y="549783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15%</a:t>
            </a:r>
          </a:p>
        </p:txBody>
      </p:sp>
      <p:sp>
        <p:nvSpPr>
          <p:cNvPr id="95" name="가로 글상자 94"/>
          <p:cNvSpPr txBox="1"/>
          <p:nvPr/>
        </p:nvSpPr>
        <p:spPr>
          <a:xfrm>
            <a:off x="4419600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12%</a:t>
            </a:r>
          </a:p>
        </p:txBody>
      </p:sp>
      <p:sp>
        <p:nvSpPr>
          <p:cNvPr id="96" name="가로 글상자 95"/>
          <p:cNvSpPr txBox="1"/>
          <p:nvPr/>
        </p:nvSpPr>
        <p:spPr>
          <a:xfrm>
            <a:off x="10744202" y="5469255"/>
            <a:ext cx="1447800" cy="41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14%</a:t>
            </a:r>
          </a:p>
        </p:txBody>
      </p:sp>
      <p:sp>
        <p:nvSpPr>
          <p:cNvPr id="97" name="가로 글상자 96"/>
          <p:cNvSpPr txBox="1"/>
          <p:nvPr/>
        </p:nvSpPr>
        <p:spPr>
          <a:xfrm>
            <a:off x="16916400" y="5448300"/>
            <a:ext cx="1447800" cy="41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13%</a:t>
            </a:r>
          </a:p>
        </p:txBody>
      </p:sp>
      <p:sp>
        <p:nvSpPr>
          <p:cNvPr id="98" name="가로 글상자 97"/>
          <p:cNvSpPr txBox="1"/>
          <p:nvPr/>
        </p:nvSpPr>
        <p:spPr>
          <a:xfrm>
            <a:off x="10744200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11%</a:t>
            </a:r>
          </a:p>
        </p:txBody>
      </p:sp>
      <p:sp>
        <p:nvSpPr>
          <p:cNvPr id="99" name="가로 글상자 98"/>
          <p:cNvSpPr txBox="1"/>
          <p:nvPr/>
        </p:nvSpPr>
        <p:spPr>
          <a:xfrm>
            <a:off x="16868456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9.9%</a:t>
            </a:r>
          </a:p>
        </p:txBody>
      </p:sp>
      <p:pic>
        <p:nvPicPr>
          <p:cNvPr id="100" name="그림 99"/>
          <p:cNvPicPr/>
          <p:nvPr/>
        </p:nvPicPr>
        <p:blipFill rotWithShape="1">
          <a:blip r:embed="rId14"/>
          <a:stretch>
            <a:fillRect/>
          </a:stretch>
        </p:blipFill>
        <p:spPr>
          <a:xfrm rot="5400000">
            <a:off x="1371599" y="5372100"/>
            <a:ext cx="540067" cy="540067"/>
          </a:xfrm>
          <a:prstGeom prst="rect">
            <a:avLst/>
          </a:prstGeom>
        </p:spPr>
      </p:pic>
      <p:pic>
        <p:nvPicPr>
          <p:cNvPr id="101" name="그림 100"/>
          <p:cNvPicPr/>
          <p:nvPr/>
        </p:nvPicPr>
        <p:blipFill rotWithShape="1">
          <a:blip r:embed="rId14"/>
          <a:stretch>
            <a:fillRect/>
          </a:stretch>
        </p:blipFill>
        <p:spPr>
          <a:xfrm rot="5400000">
            <a:off x="1371599" y="7270432"/>
            <a:ext cx="540067" cy="540067"/>
          </a:xfrm>
          <a:prstGeom prst="rect">
            <a:avLst/>
          </a:prstGeom>
        </p:spPr>
      </p:pic>
      <p:pic>
        <p:nvPicPr>
          <p:cNvPr id="102" name="그림 101"/>
          <p:cNvPicPr/>
          <p:nvPr/>
        </p:nvPicPr>
        <p:blipFill rotWithShape="1">
          <a:blip r:embed="rId14"/>
          <a:stretch>
            <a:fillRect/>
          </a:stretch>
        </p:blipFill>
        <p:spPr>
          <a:xfrm rot="5400000">
            <a:off x="7765732" y="7277100"/>
            <a:ext cx="540067" cy="540067"/>
          </a:xfrm>
          <a:prstGeom prst="rect">
            <a:avLst/>
          </a:prstGeom>
        </p:spPr>
      </p:pic>
      <p:pic>
        <p:nvPicPr>
          <p:cNvPr id="103" name="그림 102"/>
          <p:cNvPicPr/>
          <p:nvPr/>
        </p:nvPicPr>
        <p:blipFill rotWithShape="1">
          <a:blip r:embed="rId14"/>
          <a:stretch>
            <a:fillRect/>
          </a:stretch>
        </p:blipFill>
        <p:spPr>
          <a:xfrm rot="5400000">
            <a:off x="7772399" y="5365432"/>
            <a:ext cx="540067" cy="540067"/>
          </a:xfrm>
          <a:prstGeom prst="rect">
            <a:avLst/>
          </a:prstGeom>
        </p:spPr>
      </p:pic>
      <p:pic>
        <p:nvPicPr>
          <p:cNvPr id="104" name="그림 103"/>
          <p:cNvPicPr/>
          <p:nvPr/>
        </p:nvPicPr>
        <p:blipFill rotWithShape="1">
          <a:blip r:embed="rId14"/>
          <a:stretch>
            <a:fillRect/>
          </a:stretch>
        </p:blipFill>
        <p:spPr>
          <a:xfrm rot="5400000">
            <a:off x="14083665" y="5448300"/>
            <a:ext cx="540067" cy="540067"/>
          </a:xfrm>
          <a:prstGeom prst="rect">
            <a:avLst/>
          </a:prstGeom>
        </p:spPr>
      </p:pic>
      <p:pic>
        <p:nvPicPr>
          <p:cNvPr id="105" name="그림 104"/>
          <p:cNvPicPr/>
          <p:nvPr/>
        </p:nvPicPr>
        <p:blipFill rotWithShape="1">
          <a:blip r:embed="rId14"/>
          <a:stretch>
            <a:fillRect/>
          </a:stretch>
        </p:blipFill>
        <p:spPr>
          <a:xfrm rot="5400000">
            <a:off x="14090333" y="7277100"/>
            <a:ext cx="540067" cy="5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29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364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24600" y="2857501"/>
            <a:ext cx="54864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대포에서 광물의 사출 확률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352800" y="5372100"/>
            <a:ext cx="540067" cy="54006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29800" y="5372100"/>
            <a:ext cx="540067" cy="54006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352800" y="7244334"/>
            <a:ext cx="540067" cy="540067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071214" y="5372100"/>
            <a:ext cx="540067" cy="54006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29800" y="7244334"/>
            <a:ext cx="540067" cy="540067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00025" y="4000500"/>
            <a:ext cx="17907000" cy="5105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3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078200" y="7244334"/>
            <a:ext cx="540067" cy="540067"/>
          </a:xfrm>
          <a:prstGeom prst="rect">
            <a:avLst/>
          </a:prstGeom>
        </p:spPr>
      </p:pic>
      <p:sp>
        <p:nvSpPr>
          <p:cNvPr id="94" name="가로 글상자 93"/>
          <p:cNvSpPr txBox="1"/>
          <p:nvPr/>
        </p:nvSpPr>
        <p:spPr>
          <a:xfrm>
            <a:off x="4419600" y="5497830"/>
            <a:ext cx="1447800" cy="41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9%</a:t>
            </a:r>
          </a:p>
        </p:txBody>
      </p:sp>
      <p:sp>
        <p:nvSpPr>
          <p:cNvPr id="95" name="가로 글상자 94"/>
          <p:cNvSpPr txBox="1"/>
          <p:nvPr/>
        </p:nvSpPr>
        <p:spPr>
          <a:xfrm>
            <a:off x="4419600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1%</a:t>
            </a:r>
          </a:p>
        </p:txBody>
      </p:sp>
      <p:sp>
        <p:nvSpPr>
          <p:cNvPr id="96" name="가로 글상자 95"/>
          <p:cNvSpPr txBox="1"/>
          <p:nvPr/>
        </p:nvSpPr>
        <p:spPr>
          <a:xfrm>
            <a:off x="10744202" y="5469255"/>
            <a:ext cx="1447800" cy="41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8%</a:t>
            </a:r>
          </a:p>
        </p:txBody>
      </p:sp>
      <p:sp>
        <p:nvSpPr>
          <p:cNvPr id="97" name="가로 글상자 96"/>
          <p:cNvSpPr txBox="1"/>
          <p:nvPr/>
        </p:nvSpPr>
        <p:spPr>
          <a:xfrm>
            <a:off x="16916400" y="5448300"/>
            <a:ext cx="1447800" cy="41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6%</a:t>
            </a:r>
          </a:p>
        </p:txBody>
      </p:sp>
      <p:sp>
        <p:nvSpPr>
          <p:cNvPr id="98" name="가로 글상자 97"/>
          <p:cNvSpPr txBox="1"/>
          <p:nvPr/>
        </p:nvSpPr>
        <p:spPr>
          <a:xfrm>
            <a:off x="10744200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0.5%</a:t>
            </a:r>
          </a:p>
        </p:txBody>
      </p:sp>
      <p:sp>
        <p:nvSpPr>
          <p:cNvPr id="99" name="가로 글상자 98"/>
          <p:cNvSpPr txBox="1"/>
          <p:nvPr/>
        </p:nvSpPr>
        <p:spPr>
          <a:xfrm>
            <a:off x="16868456" y="7353300"/>
            <a:ext cx="1447800" cy="40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>
                <a:latin typeface="배달의민족 도현"/>
                <a:ea typeface="배달의민족 도현"/>
              </a:rPr>
              <a:t>0.1%</a:t>
            </a:r>
          </a:p>
        </p:txBody>
      </p:sp>
      <p:pic>
        <p:nvPicPr>
          <p:cNvPr id="100" name="그림 99"/>
          <p:cNvPicPr/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1371599" y="5372100"/>
            <a:ext cx="540067" cy="540067"/>
          </a:xfrm>
          <a:prstGeom prst="rect">
            <a:avLst/>
          </a:prstGeom>
        </p:spPr>
      </p:pic>
      <p:pic>
        <p:nvPicPr>
          <p:cNvPr id="101" name="그림 100"/>
          <p:cNvPicPr/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1371599" y="7270432"/>
            <a:ext cx="540067" cy="540067"/>
          </a:xfrm>
          <a:prstGeom prst="rect">
            <a:avLst/>
          </a:prstGeom>
        </p:spPr>
      </p:pic>
      <p:pic>
        <p:nvPicPr>
          <p:cNvPr id="102" name="그림 101"/>
          <p:cNvPicPr/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7765732" y="7277100"/>
            <a:ext cx="540067" cy="540067"/>
          </a:xfrm>
          <a:prstGeom prst="rect">
            <a:avLst/>
          </a:prstGeom>
        </p:spPr>
      </p:pic>
      <p:pic>
        <p:nvPicPr>
          <p:cNvPr id="103" name="그림 102"/>
          <p:cNvPicPr/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7772399" y="5365432"/>
            <a:ext cx="540067" cy="540067"/>
          </a:xfrm>
          <a:prstGeom prst="rect">
            <a:avLst/>
          </a:prstGeom>
        </p:spPr>
      </p:pic>
      <p:pic>
        <p:nvPicPr>
          <p:cNvPr id="104" name="그림 103"/>
          <p:cNvPicPr/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14083665" y="5448300"/>
            <a:ext cx="540067" cy="540067"/>
          </a:xfrm>
          <a:prstGeom prst="rect">
            <a:avLst/>
          </a:prstGeom>
        </p:spPr>
      </p:pic>
      <p:pic>
        <p:nvPicPr>
          <p:cNvPr id="105" name="그림 104"/>
          <p:cNvPicPr/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14090333" y="7277100"/>
            <a:ext cx="540067" cy="540067"/>
          </a:xfrm>
          <a:prstGeom prst="rect">
            <a:avLst/>
          </a:prstGeom>
        </p:spPr>
      </p:pic>
      <p:pic>
        <p:nvPicPr>
          <p:cNvPr id="106" name="그림 105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279332" y="5295900"/>
            <a:ext cx="540067" cy="540067"/>
          </a:xfrm>
          <a:prstGeom prst="rect">
            <a:avLst/>
          </a:prstGeom>
        </p:spPr>
      </p:pic>
      <p:pic>
        <p:nvPicPr>
          <p:cNvPr id="107" name="그림 106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8832532" y="7270432"/>
            <a:ext cx="540067" cy="540067"/>
          </a:xfrm>
          <a:prstGeom prst="rect">
            <a:avLst/>
          </a:prstGeom>
        </p:spPr>
      </p:pic>
      <p:pic>
        <p:nvPicPr>
          <p:cNvPr id="108" name="그림 107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8801100" y="5365432"/>
            <a:ext cx="540067" cy="540067"/>
          </a:xfrm>
          <a:prstGeom prst="rect">
            <a:avLst/>
          </a:prstGeom>
        </p:spPr>
      </p:pic>
      <p:pic>
        <p:nvPicPr>
          <p:cNvPr id="109" name="그림 108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2285999" y="7277100"/>
            <a:ext cx="540067" cy="540067"/>
          </a:xfrm>
          <a:prstGeom prst="rect">
            <a:avLst/>
          </a:prstGeom>
        </p:spPr>
      </p:pic>
      <p:pic>
        <p:nvPicPr>
          <p:cNvPr id="110" name="그림 109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15077440" y="5448300"/>
            <a:ext cx="540067" cy="540067"/>
          </a:xfrm>
          <a:prstGeom prst="rect">
            <a:avLst/>
          </a:prstGeom>
        </p:spPr>
      </p:pic>
      <p:pic>
        <p:nvPicPr>
          <p:cNvPr id="111" name="그림 110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15084267" y="7277100"/>
            <a:ext cx="540067" cy="5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81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125" name="표 124"/>
          <p:cNvGraphicFramePr>
            <a:graphicFrameLocks noGrp="1"/>
          </p:cNvGraphicFramePr>
          <p:nvPr/>
        </p:nvGraphicFramePr>
        <p:xfrm>
          <a:off x="1447800" y="4457701"/>
          <a:ext cx="15468600" cy="4190998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25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 b="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 b="0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solidFill>
                          <a:srgbClr val="000000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solidFill>
                          <a:srgbClr val="000000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solidFill>
                          <a:srgbClr val="000000"/>
                        </a:solidFill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9%</a:t>
                      </a:r>
                      <a:endParaRPr lang="ko-KR" altLang="en-US">
                        <a:latin typeface="배달의민족 도현"/>
                        <a:ea typeface="배달의민족 도현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91200" y="2857501"/>
            <a:ext cx="6705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광물이 합쳐 졌을 때의  확률표</a:t>
            </a:r>
          </a:p>
        </p:txBody>
      </p:sp>
      <p:pic>
        <p:nvPicPr>
          <p:cNvPr id="40" name="그림 39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752600" y="4734560"/>
            <a:ext cx="540067" cy="540067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00025" y="4000500"/>
            <a:ext cx="17907000" cy="5105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3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pic>
        <p:nvPicPr>
          <p:cNvPr id="107" name="그림 106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3193733" y="4734592"/>
            <a:ext cx="540067" cy="540067"/>
          </a:xfrm>
          <a:prstGeom prst="rect">
            <a:avLst/>
          </a:prstGeom>
        </p:spPr>
      </p:pic>
      <p:pic>
        <p:nvPicPr>
          <p:cNvPr id="108" name="그림 107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107509" y="4734592"/>
            <a:ext cx="503090" cy="540067"/>
          </a:xfrm>
          <a:prstGeom prst="rect">
            <a:avLst/>
          </a:prstGeom>
        </p:spPr>
      </p:pic>
      <p:pic>
        <p:nvPicPr>
          <p:cNvPr id="112" name="그림 111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927533" y="4734592"/>
            <a:ext cx="503090" cy="540067"/>
          </a:xfrm>
          <a:prstGeom prst="rect">
            <a:avLst/>
          </a:prstGeom>
        </p:spPr>
      </p:pic>
      <p:pic>
        <p:nvPicPr>
          <p:cNvPr id="113" name="그림 112"/>
          <p:cNvPicPr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3480085" y="4734592"/>
            <a:ext cx="540067" cy="540067"/>
          </a:xfrm>
          <a:prstGeom prst="rect">
            <a:avLst/>
          </a:prstGeom>
        </p:spPr>
      </p:pic>
      <p:pic>
        <p:nvPicPr>
          <p:cNvPr id="117" name="그림 116"/>
          <p:cNvPicPr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2039905" y="4734592"/>
            <a:ext cx="540067" cy="540067"/>
          </a:xfrm>
          <a:prstGeom prst="rect">
            <a:avLst/>
          </a:prstGeom>
        </p:spPr>
      </p:pic>
      <p:pic>
        <p:nvPicPr>
          <p:cNvPr id="118" name="그림 117"/>
          <p:cNvPicPr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753419" y="5829300"/>
            <a:ext cx="540067" cy="430082"/>
          </a:xfrm>
          <a:prstGeom prst="rect">
            <a:avLst/>
          </a:prstGeom>
        </p:spPr>
      </p:pic>
      <p:pic>
        <p:nvPicPr>
          <p:cNvPr id="122" name="그림 121"/>
          <p:cNvPicPr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3193733" y="5829128"/>
            <a:ext cx="540067" cy="430082"/>
          </a:xfrm>
          <a:prstGeom prst="rect">
            <a:avLst/>
          </a:prstGeom>
        </p:spPr>
      </p:pic>
      <p:pic>
        <p:nvPicPr>
          <p:cNvPr id="126" name="그림 125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6927533" y="5829128"/>
            <a:ext cx="540067" cy="540067"/>
          </a:xfrm>
          <a:prstGeom prst="rect">
            <a:avLst/>
          </a:prstGeom>
        </p:spPr>
      </p:pic>
      <p:pic>
        <p:nvPicPr>
          <p:cNvPr id="127" name="그림 126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12039905" y="5829129"/>
            <a:ext cx="540067" cy="540067"/>
          </a:xfrm>
          <a:prstGeom prst="rect">
            <a:avLst/>
          </a:prstGeom>
        </p:spPr>
      </p:pic>
      <p:pic>
        <p:nvPicPr>
          <p:cNvPr id="128" name="그림 127"/>
          <p:cNvPicPr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753419" y="6708205"/>
            <a:ext cx="540067" cy="540067"/>
          </a:xfrm>
          <a:prstGeom prst="rect">
            <a:avLst/>
          </a:prstGeom>
        </p:spPr>
      </p:pic>
      <p:pic>
        <p:nvPicPr>
          <p:cNvPr id="129" name="그림 128"/>
          <p:cNvPicPr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3169066" y="6743700"/>
            <a:ext cx="540067" cy="540067"/>
          </a:xfrm>
          <a:prstGeom prst="rect">
            <a:avLst/>
          </a:prstGeom>
        </p:spPr>
      </p:pic>
      <p:pic>
        <p:nvPicPr>
          <p:cNvPr id="130" name="그림 129"/>
          <p:cNvPicPr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6927266" y="6847018"/>
            <a:ext cx="540067" cy="540067"/>
          </a:xfrm>
          <a:prstGeom prst="rect">
            <a:avLst/>
          </a:prstGeom>
        </p:spPr>
      </p:pic>
      <p:pic>
        <p:nvPicPr>
          <p:cNvPr id="131" name="그림 130"/>
          <p:cNvPicPr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8108213" y="6819900"/>
            <a:ext cx="540067" cy="540067"/>
          </a:xfrm>
          <a:prstGeom prst="rect">
            <a:avLst/>
          </a:prstGeom>
        </p:spPr>
      </p:pic>
      <p:pic>
        <p:nvPicPr>
          <p:cNvPr id="132" name="그림 131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13480085" y="5829129"/>
            <a:ext cx="540067" cy="540067"/>
          </a:xfrm>
          <a:prstGeom prst="rect">
            <a:avLst/>
          </a:prstGeom>
        </p:spPr>
      </p:pic>
      <p:pic>
        <p:nvPicPr>
          <p:cNvPr id="133" name="그림 132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8108213" y="5829128"/>
            <a:ext cx="540067" cy="540067"/>
          </a:xfrm>
          <a:prstGeom prst="rect">
            <a:avLst/>
          </a:prstGeom>
        </p:spPr>
      </p:pic>
      <p:pic>
        <p:nvPicPr>
          <p:cNvPr id="134" name="그림 133"/>
          <p:cNvPicPr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12039905" y="6902767"/>
            <a:ext cx="540067" cy="540067"/>
          </a:xfrm>
          <a:prstGeom prst="rect">
            <a:avLst/>
          </a:prstGeom>
        </p:spPr>
      </p:pic>
      <p:pic>
        <p:nvPicPr>
          <p:cNvPr id="135" name="그림 134"/>
          <p:cNvPicPr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13480085" y="6902767"/>
            <a:ext cx="540067" cy="540067"/>
          </a:xfrm>
          <a:prstGeom prst="rect">
            <a:avLst/>
          </a:prstGeom>
        </p:spPr>
      </p:pic>
      <p:pic>
        <p:nvPicPr>
          <p:cNvPr id="136" name="그림 135"/>
          <p:cNvPicPr/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1753419" y="7884985"/>
            <a:ext cx="540067" cy="540067"/>
          </a:xfrm>
          <a:prstGeom prst="rect">
            <a:avLst/>
          </a:prstGeom>
        </p:spPr>
      </p:pic>
      <p:pic>
        <p:nvPicPr>
          <p:cNvPr id="137" name="그림 136"/>
          <p:cNvPicPr/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3215555" y="7884985"/>
            <a:ext cx="540067" cy="540067"/>
          </a:xfrm>
          <a:prstGeom prst="rect">
            <a:avLst/>
          </a:prstGeom>
        </p:spPr>
      </p:pic>
      <p:pic>
        <p:nvPicPr>
          <p:cNvPr id="138" name="그림 137"/>
          <p:cNvPicPr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6927266" y="7884985"/>
            <a:ext cx="540067" cy="540067"/>
          </a:xfrm>
          <a:prstGeom prst="rect">
            <a:avLst/>
          </a:prstGeom>
        </p:spPr>
      </p:pic>
      <p:pic>
        <p:nvPicPr>
          <p:cNvPr id="139" name="그림 138"/>
          <p:cNvPicPr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8108213" y="7884985"/>
            <a:ext cx="540067" cy="540067"/>
          </a:xfrm>
          <a:prstGeom prst="rect">
            <a:avLst/>
          </a:prstGeom>
        </p:spPr>
      </p:pic>
      <p:pic>
        <p:nvPicPr>
          <p:cNvPr id="140" name="그림 139"/>
          <p:cNvPicPr/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12039905" y="7884985"/>
            <a:ext cx="540067" cy="540067"/>
          </a:xfrm>
          <a:prstGeom prst="rect">
            <a:avLst/>
          </a:prstGeom>
        </p:spPr>
      </p:pic>
      <p:pic>
        <p:nvPicPr>
          <p:cNvPr id="141" name="그림 140"/>
          <p:cNvPicPr/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13480085" y="7884985"/>
            <a:ext cx="540067" cy="540067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498408" y="4708208"/>
            <a:ext cx="330194" cy="330194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514600" y="5746433"/>
            <a:ext cx="330194" cy="330194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558083" y="6870706"/>
            <a:ext cx="330194" cy="330194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574275" y="7908931"/>
            <a:ext cx="330194" cy="330194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14362" y="4813306"/>
            <a:ext cx="330194" cy="330194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30554" y="5851531"/>
            <a:ext cx="330194" cy="330194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14580" y="6975481"/>
            <a:ext cx="330194" cy="330194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630772" y="8013706"/>
            <a:ext cx="330194" cy="3301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2877800" y="4813306"/>
            <a:ext cx="330194" cy="330194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2893992" y="5880106"/>
            <a:ext cx="330194" cy="330194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2891057" y="6972300"/>
            <a:ext cx="330194" cy="330194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2907249" y="8010525"/>
            <a:ext cx="330194" cy="3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88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125" name="표 124"/>
          <p:cNvGraphicFramePr>
            <a:graphicFrameLocks noGrp="1"/>
          </p:cNvGraphicFramePr>
          <p:nvPr/>
        </p:nvGraphicFramePr>
        <p:xfrm>
          <a:off x="1447800" y="4457701"/>
          <a:ext cx="15468600" cy="4190996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25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latin typeface="배달의민족 도현"/>
                          <a:ea typeface="배달의민족 도현"/>
                        </a:rPr>
                        <a:t>: 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0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 b="0">
                          <a:latin typeface="배달의민족 도현"/>
                          <a:ea typeface="배달의민족 도현"/>
                        </a:rPr>
                        <a:t>: 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12%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11%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9.9%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4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  <a:latin typeface="배달의민족 도현"/>
                          <a:ea typeface="배달의민족 도현"/>
                        </a:rPr>
                        <a:t>: 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>
                          <a:latin typeface="배달의민족 도현"/>
                          <a:ea typeface="배달의민족 도현"/>
                        </a:rPr>
                        <a:t>확률 </a:t>
                      </a:r>
                      <a:r>
                        <a:rPr lang="en-US" altLang="ko-KR">
                          <a:latin typeface="배달의민족 도현"/>
                          <a:ea typeface="배달의민족 도현"/>
                        </a:rPr>
                        <a:t>: 0.1%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91200" y="2857501"/>
            <a:ext cx="6705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7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광물의 사출 확률 데이터 표</a:t>
            </a:r>
          </a:p>
        </p:txBody>
      </p:sp>
      <p:pic>
        <p:nvPicPr>
          <p:cNvPr id="40" name="그림 39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514600" y="4734560"/>
            <a:ext cx="540067" cy="540067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00025" y="4000500"/>
            <a:ext cx="17907000" cy="5105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3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예시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pic>
        <p:nvPicPr>
          <p:cNvPr id="112" name="그림 111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689533" y="4734592"/>
            <a:ext cx="503090" cy="540067"/>
          </a:xfrm>
          <a:prstGeom prst="rect">
            <a:avLst/>
          </a:prstGeom>
        </p:spPr>
      </p:pic>
      <p:pic>
        <p:nvPicPr>
          <p:cNvPr id="117" name="그림 116"/>
          <p:cNvPicPr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2801905" y="4734592"/>
            <a:ext cx="540067" cy="540067"/>
          </a:xfrm>
          <a:prstGeom prst="rect">
            <a:avLst/>
          </a:prstGeom>
        </p:spPr>
      </p:pic>
      <p:pic>
        <p:nvPicPr>
          <p:cNvPr id="118" name="그림 117"/>
          <p:cNvPicPr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2515419" y="5829300"/>
            <a:ext cx="540067" cy="430082"/>
          </a:xfrm>
          <a:prstGeom prst="rect">
            <a:avLst/>
          </a:prstGeom>
        </p:spPr>
      </p:pic>
      <p:pic>
        <p:nvPicPr>
          <p:cNvPr id="126" name="그림 125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7689533" y="5829128"/>
            <a:ext cx="540067" cy="540067"/>
          </a:xfrm>
          <a:prstGeom prst="rect">
            <a:avLst/>
          </a:prstGeom>
        </p:spPr>
      </p:pic>
      <p:pic>
        <p:nvPicPr>
          <p:cNvPr id="127" name="그림 126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12801905" y="5829129"/>
            <a:ext cx="540067" cy="540067"/>
          </a:xfrm>
          <a:prstGeom prst="rect">
            <a:avLst/>
          </a:prstGeom>
        </p:spPr>
      </p:pic>
      <p:pic>
        <p:nvPicPr>
          <p:cNvPr id="128" name="그림 127"/>
          <p:cNvPicPr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2515419" y="6708205"/>
            <a:ext cx="540067" cy="540067"/>
          </a:xfrm>
          <a:prstGeom prst="rect">
            <a:avLst/>
          </a:prstGeom>
        </p:spPr>
      </p:pic>
      <p:pic>
        <p:nvPicPr>
          <p:cNvPr id="130" name="그림 129"/>
          <p:cNvPicPr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689266" y="6847018"/>
            <a:ext cx="540067" cy="540067"/>
          </a:xfrm>
          <a:prstGeom prst="rect">
            <a:avLst/>
          </a:prstGeom>
        </p:spPr>
      </p:pic>
      <p:pic>
        <p:nvPicPr>
          <p:cNvPr id="134" name="그림 133"/>
          <p:cNvPicPr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12801905" y="6902767"/>
            <a:ext cx="540067" cy="540067"/>
          </a:xfrm>
          <a:prstGeom prst="rect">
            <a:avLst/>
          </a:prstGeom>
        </p:spPr>
      </p:pic>
      <p:pic>
        <p:nvPicPr>
          <p:cNvPr id="136" name="그림 135"/>
          <p:cNvPicPr/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2515419" y="7884985"/>
            <a:ext cx="540067" cy="540067"/>
          </a:xfrm>
          <a:prstGeom prst="rect">
            <a:avLst/>
          </a:prstGeom>
        </p:spPr>
      </p:pic>
      <p:pic>
        <p:nvPicPr>
          <p:cNvPr id="138" name="그림 137"/>
          <p:cNvPicPr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7689266" y="7884985"/>
            <a:ext cx="540067" cy="540067"/>
          </a:xfrm>
          <a:prstGeom prst="rect">
            <a:avLst/>
          </a:prstGeom>
        </p:spPr>
      </p:pic>
      <p:pic>
        <p:nvPicPr>
          <p:cNvPr id="140" name="그림 139"/>
          <p:cNvPicPr/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12801905" y="7884985"/>
            <a:ext cx="540067" cy="5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4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D9D647-D72A-0996-05B3-3EEEE8A1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DB070E6-DC18-279A-5847-95B25934E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7D8875-D584-F882-957A-30EC05C62D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B0A2983-11D7-AFB8-1F03-C439CDB9D0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23AF738-1FB7-A96D-14B9-420EF7A6F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B8E3D8A-DCD4-EC02-07C9-6C1F5E30E55A}"/>
              </a:ext>
            </a:extLst>
          </p:cNvPr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r>
              <a:rPr lang="ko-KR" altLang="en-US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 모드 기획서 </a:t>
            </a: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2A98CBE-10DB-3329-8994-CCE94B5EBAD6}"/>
              </a:ext>
            </a:extLst>
          </p:cNvPr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58AFE32-34F4-4981-3DEB-D59C294C66CC}"/>
              </a:ext>
            </a:extLst>
          </p:cNvPr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 dirty="0">
                <a:solidFill>
                  <a:srgbClr val="FCF9E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1EFFEB0-0005-75A0-9B84-D18518E2D080}"/>
              </a:ext>
            </a:extLst>
          </p:cNvPr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모드 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기능 시스템 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게임을 초기 실행 할 때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000" b="0" i="0" u="none" strike="noStrike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265966A-9046-2DF5-D867-120336EFA47E}"/>
              </a:ext>
            </a:extLst>
          </p:cNvPr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021952" y="43815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시작 버튼 클릭 시</a:t>
            </a:r>
            <a:endParaRPr lang="en-US" altLang="ko-KR" sz="3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144645" y="5265664"/>
            <a:ext cx="1219200" cy="1219200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1030842" y="65151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인게임 화면 이동</a:t>
            </a:r>
          </a:p>
        </p:txBody>
      </p:sp>
      <p:pic>
        <p:nvPicPr>
          <p:cNvPr id="27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126031" y="7429500"/>
            <a:ext cx="1219200" cy="1219200"/>
          </a:xfrm>
          <a:prstGeom prst="rect">
            <a:avLst/>
          </a:prstGeom>
          <a:noFill/>
        </p:spPr>
      </p:pic>
      <p:sp>
        <p:nvSpPr>
          <p:cNvPr id="29" name="TextBox 14"/>
          <p:cNvSpPr txBox="1"/>
          <p:nvPr/>
        </p:nvSpPr>
        <p:spPr>
          <a:xfrm>
            <a:off x="1010920" y="88011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현재 적용된 모드 </a:t>
            </a: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4535756" y="4860000"/>
            <a:ext cx="2505952" cy="4500000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677400" y="4860000"/>
            <a:ext cx="2503392" cy="4500000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16200000">
            <a:off x="13030201" y="6525487"/>
            <a:ext cx="969819" cy="969819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10381408" y="7685014"/>
            <a:ext cx="1095375" cy="335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508665" y="4769659"/>
            <a:ext cx="2560135" cy="46736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C27310DC-9666-CE99-07E0-98DF00A6C751}"/>
              </a:ext>
            </a:extLst>
          </p:cNvPr>
          <p:cNvSpPr txBox="1"/>
          <p:nvPr/>
        </p:nvSpPr>
        <p:spPr>
          <a:xfrm>
            <a:off x="12974783" y="5373982"/>
            <a:ext cx="496050" cy="238052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1400" b="0" i="0" u="none" strike="noStrike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</a:p>
        </p:txBody>
      </p:sp>
      <p:sp>
        <p:nvSpPr>
          <p:cNvPr id="1028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29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856957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57208F9-6EE2-B203-DD7F-B435D8727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8223FC0-E0CC-2060-2789-51FAFD7C0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CA3B106-2694-E196-BC5A-74C35BDA2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CC38B7B-982F-8A16-4E5B-EF079E08EC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D2AFDFD-0496-CFFC-E254-F047B6577A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4218B4D-AC8A-880E-CF49-19DF3A98C9AC}"/>
              </a:ext>
            </a:extLst>
          </p:cNvPr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  <a:r>
              <a:rPr lang="ko-KR" altLang="en-US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 모드 기획서 </a:t>
            </a:r>
            <a:r>
              <a:rPr lang="en-US" altLang="ko-KR" sz="6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7C1CA44-DEBA-4069-7ECF-5A7C00629510}"/>
              </a:ext>
            </a:extLst>
          </p:cNvPr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 dirty="0">
                <a:solidFill>
                  <a:srgbClr val="005F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8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05D03C4-9D7C-08A4-621D-F64FBBA82CFD}"/>
              </a:ext>
            </a:extLst>
          </p:cNvPr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모드 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기능 시스템 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게임을 다시 실행 할 때</a:t>
            </a:r>
            <a:r>
              <a:rPr lang="en-US" altLang="ko-KR" sz="4000" b="0" i="0" u="none" strike="noStrike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000" b="0" i="0" u="none" strike="noStrike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9DFCFB-55C0-7433-2B1C-29D14CC91ED7}"/>
              </a:ext>
            </a:extLst>
          </p:cNvPr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/>
            </a:pPr>
            <a:endParaRPr lang="ko-KR" altLang="en-US" sz="27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3267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시작 버튼 클릭 시</a:t>
            </a:r>
            <a:endParaRPr lang="en-US" altLang="ko-KR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715112" y="5905500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13356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게임 다시 하기 </a:t>
            </a:r>
            <a:r>
              <a:rPr lang="en-US" altLang="ko-KR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계속 하기 출력</a:t>
            </a: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3902396" y="4772025"/>
            <a:ext cx="2576414" cy="4649669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0058400" y="4860000"/>
            <a:ext cx="2503392" cy="4500000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16200000">
            <a:off x="12738179" y="6525487"/>
            <a:ext cx="969819" cy="969819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10793205" y="7704064"/>
            <a:ext cx="1095375" cy="3350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7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715112" y="7658100"/>
            <a:ext cx="695088" cy="695088"/>
          </a:xfrm>
          <a:prstGeom prst="rect">
            <a:avLst/>
          </a:prstGeom>
          <a:noFill/>
        </p:spPr>
      </p:pic>
      <p:sp>
        <p:nvSpPr>
          <p:cNvPr id="1028" name="TextBox 14"/>
          <p:cNvSpPr txBox="1"/>
          <p:nvPr/>
        </p:nvSpPr>
        <p:spPr>
          <a:xfrm>
            <a:off x="1335642" y="84963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아래에는 메인화면으로 나가는 버튼</a:t>
            </a:r>
          </a:p>
        </p:txBody>
      </p:sp>
      <p:sp>
        <p:nvSpPr>
          <p:cNvPr id="1029" name="직사각형 1028"/>
          <p:cNvSpPr/>
          <p:nvPr/>
        </p:nvSpPr>
        <p:spPr>
          <a:xfrm>
            <a:off x="13763625" y="4769659"/>
            <a:ext cx="2822548" cy="46736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0" name="직사각형 1029"/>
          <p:cNvSpPr/>
          <p:nvPr/>
        </p:nvSpPr>
        <p:spPr>
          <a:xfrm>
            <a:off x="9902851" y="4762500"/>
            <a:ext cx="2822548" cy="46736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1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254528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게임을 다시 실행 할 때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ko-KR" altLang="en-US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계속 하기 클릭 시 </a:t>
            </a: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800712" y="5905500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게임 화면 로딩</a:t>
            </a: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2818178" y="4933012"/>
            <a:ext cx="2530056" cy="4353975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050424" y="4914900"/>
            <a:ext cx="2459877" cy="4439355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16200000">
            <a:off x="11650949" y="6525487"/>
            <a:ext cx="969819" cy="969819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9372600" y="6305020"/>
            <a:ext cx="1852431" cy="743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105791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28" name="TextBox 14"/>
          <p:cNvSpPr txBox="1"/>
          <p:nvPr/>
        </p:nvSpPr>
        <p:spPr>
          <a:xfrm>
            <a:off x="421242" y="84963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 </a:t>
            </a:r>
            <a:r>
              <a:rPr lang="ko-KR" altLang="en-US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아래에는 메인 화면으로 나갈 수 있는 버튼 존재</a:t>
            </a:r>
            <a:r>
              <a:rPr lang="en-US" altLang="ko-KR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!</a:t>
            </a:r>
          </a:p>
        </p:txBody>
      </p:sp>
      <p:sp>
        <p:nvSpPr>
          <p:cNvPr id="1029" name="직사각형 1028"/>
          <p:cNvSpPr/>
          <p:nvPr/>
        </p:nvSpPr>
        <p:spPr>
          <a:xfrm>
            <a:off x="12725400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0" name="직사각형 1029"/>
          <p:cNvSpPr/>
          <p:nvPr/>
        </p:nvSpPr>
        <p:spPr>
          <a:xfrm>
            <a:off x="8912191" y="485775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1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39041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4400" y="7086600"/>
            <a:ext cx="5803900" cy="278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86798" y="3238500"/>
            <a:ext cx="8709025" cy="582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기본 컨셉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6700" y="7645400"/>
            <a:ext cx="4597400" cy="161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게임이름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[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광물 대소동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]</a:t>
            </a: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게임 장르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퍼즐</a:t>
            </a: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화면 비율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: 9:16</a:t>
            </a:r>
          </a:p>
          <a:p>
            <a:pPr lvl="0" algn="l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플랫폼 </a:t>
            </a:r>
            <a:r>
              <a:rPr lang="en-US" altLang="ko-KR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Android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15400" y="3314700"/>
            <a:ext cx="8610600" cy="579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새총으로 보석을 발사하여 가장 비싼 보석인 다이아몬드를 만들어내는 게임</a:t>
            </a:r>
          </a:p>
          <a:p>
            <a:pPr lvl="0" algn="ctr">
              <a:lnSpc>
                <a:spcPct val="112880"/>
              </a:lnSpc>
              <a:defRPr/>
            </a:pPr>
            <a:endParaRPr lang="ko-KR" altLang="en-US" sz="2000" i="0" u="none" strike="noStrike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화면 비율운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9:16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으로 설정하여 모든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Unity 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작업 환경에서 해상도를 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가로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1080/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 세로 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1920</a:t>
            </a:r>
            <a:r>
              <a:rPr lang="ko-KR" altLang="en-US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으로 설정하여 작업한다</a:t>
            </a:r>
            <a:r>
              <a:rPr lang="en-US" altLang="ko-KR" sz="2000" i="0" u="none" strike="noStrike">
                <a:solidFill>
                  <a:srgbClr val="000000"/>
                </a:solidFill>
                <a:latin typeface="배달의민족 도현"/>
                <a:ea typeface="배달의민족 도현"/>
              </a:rPr>
              <a:t>.</a:t>
            </a:r>
            <a:endParaRPr lang="en-US" altLang="ko-KR" sz="230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en-US" altLang="ko-KR" sz="230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또한 </a:t>
            </a:r>
            <a:r>
              <a:rPr lang="en-US" altLang="ko-KR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Android </a:t>
            </a:r>
            <a:r>
              <a:rPr lang="ko-KR" altLang="en-US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빌드를 위한 밑 작업</a:t>
            </a:r>
            <a:r>
              <a:rPr lang="en-US" altLang="ko-KR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“</a:t>
            </a:r>
            <a:r>
              <a:rPr lang="ko-KR" altLang="en-US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먼저</a:t>
            </a:r>
            <a:r>
              <a:rPr lang="en-US" altLang="ko-KR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”</a:t>
            </a:r>
            <a:r>
              <a:rPr lang="ko-KR" altLang="en-US" sz="290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실행할 것</a:t>
            </a:r>
          </a:p>
        </p:txBody>
      </p:sp>
      <p:pic>
        <p:nvPicPr>
          <p:cNvPr id="38" name="그림 개체 틀 6" descr="인간의 얼굴, 의류, 미소, 만화 영화이(가) 표시된 사진  자동 생성된 설명"/>
          <p:cNvPicPr>
            <a:picLocks noGrp="1" noChangeAspect="1"/>
          </p:cNvPicPr>
          <p:nvPr/>
        </p:nvPicPr>
        <p:blipFill rotWithShape="1">
          <a:blip r:embed="rId8"/>
          <a:srcRect l="2740" r="2740"/>
          <a:stretch>
            <a:fillRect/>
          </a:stretch>
        </p:blipFill>
        <p:spPr>
          <a:xfrm>
            <a:off x="914400" y="3095435"/>
            <a:ext cx="5700712" cy="3724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1436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게임을 다시 실행 할 때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endParaRPr lang="ko-KR" altLang="en-US" sz="40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다시하기 클릭 시 </a:t>
            </a: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800712" y="5905500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게임 화면 로딩</a:t>
            </a: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2818178" y="4933012"/>
            <a:ext cx="2530056" cy="4353975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050424" y="4914900"/>
            <a:ext cx="2459877" cy="4439355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16200000">
            <a:off x="11650949" y="6525487"/>
            <a:ext cx="969819" cy="969819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9372600" y="7048500"/>
            <a:ext cx="1852431" cy="7383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28" name="TextBox 14"/>
          <p:cNvSpPr txBox="1"/>
          <p:nvPr/>
        </p:nvSpPr>
        <p:spPr>
          <a:xfrm>
            <a:off x="421242" y="84963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 </a:t>
            </a:r>
            <a:r>
              <a:rPr lang="ko-KR" altLang="en-US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아래에는 메인 화면으로 나갈 수 있는 버튼 존재</a:t>
            </a:r>
            <a:r>
              <a:rPr lang="en-US" altLang="ko-KR" sz="2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!</a:t>
            </a:r>
          </a:p>
        </p:txBody>
      </p:sp>
      <p:sp>
        <p:nvSpPr>
          <p:cNvPr id="1029" name="직사각형 1028"/>
          <p:cNvSpPr/>
          <p:nvPr/>
        </p:nvSpPr>
        <p:spPr>
          <a:xfrm>
            <a:off x="12725400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0" name="직사각형 1029"/>
          <p:cNvSpPr/>
          <p:nvPr/>
        </p:nvSpPr>
        <p:spPr>
          <a:xfrm>
            <a:off x="8921716" y="4848225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1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</a:t>
            </a:r>
            <a:endParaRPr lang="ko-KR" sz="2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2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435998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추가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기본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800712" y="6048612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4075522" y="4897992"/>
            <a:ext cx="2459878" cy="4424015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032063" y="4914900"/>
            <a:ext cx="2492700" cy="4439320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16200000">
            <a:off x="12573000" y="6525487"/>
            <a:ext cx="969819" cy="969819"/>
          </a:xfrm>
          <a:prstGeom prst="rect">
            <a:avLst/>
          </a:prstGeom>
          <a:noFill/>
        </p:spPr>
      </p:pic>
      <p:sp>
        <p:nvSpPr>
          <p:cNvPr id="1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1030" name="TextBox 14"/>
          <p:cNvSpPr txBox="1"/>
          <p:nvPr/>
        </p:nvSpPr>
        <p:spPr>
          <a:xfrm>
            <a:off x="381000" y="6819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시</a:t>
            </a:r>
          </a:p>
        </p:txBody>
      </p:sp>
      <p:pic>
        <p:nvPicPr>
          <p:cNvPr id="1031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764754" y="7801212"/>
            <a:ext cx="695088" cy="695088"/>
          </a:xfrm>
          <a:prstGeom prst="rect">
            <a:avLst/>
          </a:prstGeom>
          <a:noFill/>
        </p:spPr>
      </p:pic>
      <p:sp>
        <p:nvSpPr>
          <p:cNvPr id="1032" name="TextBox 14"/>
          <p:cNvSpPr txBox="1"/>
          <p:nvPr/>
        </p:nvSpPr>
        <p:spPr>
          <a:xfrm>
            <a:off x="345042" y="872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 화면 출력</a:t>
            </a:r>
          </a:p>
        </p:txBody>
      </p:sp>
      <p:sp>
        <p:nvSpPr>
          <p:cNvPr id="1033" name="직사각형 1032"/>
          <p:cNvSpPr/>
          <p:nvPr/>
        </p:nvSpPr>
        <p:spPr>
          <a:xfrm>
            <a:off x="9525000" y="8496300"/>
            <a:ext cx="1524000" cy="3704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529162" y="8648700"/>
            <a:ext cx="977039" cy="977039"/>
          </a:xfrm>
          <a:prstGeom prst="rect">
            <a:avLst/>
          </a:prstGeom>
        </p:spPr>
      </p:pic>
      <p:sp>
        <p:nvSpPr>
          <p:cNvPr id="1035" name="직사각형 1034"/>
          <p:cNvSpPr/>
          <p:nvPr/>
        </p:nvSpPr>
        <p:spPr>
          <a:xfrm>
            <a:off x="14543431" y="6373214"/>
            <a:ext cx="1524000" cy="13173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6" name="직사각형 1035"/>
          <p:cNvSpPr/>
          <p:nvPr/>
        </p:nvSpPr>
        <p:spPr>
          <a:xfrm>
            <a:off x="8921716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7" name="직사각형 1036"/>
          <p:cNvSpPr/>
          <p:nvPr/>
        </p:nvSpPr>
        <p:spPr>
          <a:xfrm>
            <a:off x="13950916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9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001517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모드에서 기본 모드 선택 시</a:t>
            </a: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800712" y="6048612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4075522" y="4960080"/>
            <a:ext cx="2459878" cy="4299840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032063" y="4947655"/>
            <a:ext cx="2492700" cy="4373809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16200000">
            <a:off x="12573000" y="6525487"/>
            <a:ext cx="969819" cy="969819"/>
          </a:xfrm>
          <a:prstGeom prst="rect">
            <a:avLst/>
          </a:prstGeom>
          <a:noFill/>
        </p:spPr>
      </p:pic>
      <p:sp>
        <p:nvSpPr>
          <p:cNvPr id="1030" name="TextBox 14"/>
          <p:cNvSpPr txBox="1"/>
          <p:nvPr/>
        </p:nvSpPr>
        <p:spPr>
          <a:xfrm>
            <a:off x="381000" y="6819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 메인 화면 출력</a:t>
            </a:r>
          </a:p>
        </p:txBody>
      </p:sp>
      <p:pic>
        <p:nvPicPr>
          <p:cNvPr id="1031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764754" y="7801212"/>
            <a:ext cx="695088" cy="695088"/>
          </a:xfrm>
          <a:prstGeom prst="rect">
            <a:avLst/>
          </a:prstGeom>
          <a:noFill/>
        </p:spPr>
      </p:pic>
      <p:sp>
        <p:nvSpPr>
          <p:cNvPr id="1032" name="TextBox 14"/>
          <p:cNvSpPr txBox="1"/>
          <p:nvPr/>
        </p:nvSpPr>
        <p:spPr>
          <a:xfrm>
            <a:off x="345042" y="872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모드가 바뀐다고 생각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</a:p>
        </p:txBody>
      </p:sp>
      <p:sp>
        <p:nvSpPr>
          <p:cNvPr id="1033" name="직사각형 1032"/>
          <p:cNvSpPr/>
          <p:nvPr/>
        </p:nvSpPr>
        <p:spPr>
          <a:xfrm>
            <a:off x="13941391" y="4838700"/>
            <a:ext cx="2730041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4" name="직사각형 1033"/>
          <p:cNvSpPr/>
          <p:nvPr/>
        </p:nvSpPr>
        <p:spPr>
          <a:xfrm>
            <a:off x="8921716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7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1038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71769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모드에서 랜덤 모드 선택 시</a:t>
            </a:r>
          </a:p>
        </p:txBody>
      </p:sp>
      <p:pic>
        <p:nvPicPr>
          <p:cNvPr id="1026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800712" y="6048612"/>
            <a:ext cx="695088" cy="695088"/>
          </a:xfrm>
          <a:prstGeom prst="rect">
            <a:avLst/>
          </a:prstGeom>
          <a:noFill/>
        </p:spPr>
      </p:pic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4075522" y="4960080"/>
            <a:ext cx="2459878" cy="4299840"/>
          </a:xfrm>
          <a:prstGeom prst="rect">
            <a:avLst/>
          </a:prstGeom>
        </p:spPr>
      </p:pic>
      <p:pic>
        <p:nvPicPr>
          <p:cNvPr id="36" name="그림 35" descr="텍스트, 스크린샷, 구름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032063" y="4947655"/>
            <a:ext cx="2492700" cy="4373809"/>
          </a:xfrm>
          <a:prstGeom prst="rect">
            <a:avLst/>
          </a:prstGeom>
        </p:spPr>
      </p:pic>
      <p:pic>
        <p:nvPicPr>
          <p:cNvPr id="41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16200000">
            <a:off x="12573000" y="6525487"/>
            <a:ext cx="969819" cy="969819"/>
          </a:xfrm>
          <a:prstGeom prst="rect">
            <a:avLst/>
          </a:prstGeom>
          <a:noFill/>
        </p:spPr>
      </p:pic>
      <p:sp>
        <p:nvSpPr>
          <p:cNvPr id="1030" name="TextBox 14"/>
          <p:cNvSpPr txBox="1"/>
          <p:nvPr/>
        </p:nvSpPr>
        <p:spPr>
          <a:xfrm>
            <a:off x="381000" y="6819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 메인 화면 출력</a:t>
            </a:r>
          </a:p>
        </p:txBody>
      </p:sp>
      <p:pic>
        <p:nvPicPr>
          <p:cNvPr id="1031" name="Picture 2" descr="Down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764754" y="7801212"/>
            <a:ext cx="695088" cy="695088"/>
          </a:xfrm>
          <a:prstGeom prst="rect">
            <a:avLst/>
          </a:prstGeom>
          <a:noFill/>
        </p:spPr>
      </p:pic>
      <p:sp>
        <p:nvSpPr>
          <p:cNvPr id="1032" name="TextBox 14"/>
          <p:cNvSpPr txBox="1"/>
          <p:nvPr/>
        </p:nvSpPr>
        <p:spPr>
          <a:xfrm>
            <a:off x="345042" y="872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모드가 바뀐다고 생각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</a:p>
        </p:txBody>
      </p:sp>
      <p:sp>
        <p:nvSpPr>
          <p:cNvPr id="1033" name="직사각형 1032"/>
          <p:cNvSpPr/>
          <p:nvPr/>
        </p:nvSpPr>
        <p:spPr>
          <a:xfrm>
            <a:off x="13950916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4" name="직사각형 1033"/>
          <p:cNvSpPr/>
          <p:nvPr/>
        </p:nvSpPr>
        <p:spPr>
          <a:xfrm>
            <a:off x="8921716" y="4838700"/>
            <a:ext cx="2736883" cy="45400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6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1037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710086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텍스트 추가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현재 기능 중인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1685694" y="4517929"/>
            <a:ext cx="2875675" cy="5121371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텍스트 추가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 </a:t>
            </a:r>
          </a:p>
        </p:txBody>
      </p:sp>
      <p:sp>
        <p:nvSpPr>
          <p:cNvPr id="1030" name="TextBox 14"/>
          <p:cNvSpPr txBox="1"/>
          <p:nvPr/>
        </p:nvSpPr>
        <p:spPr>
          <a:xfrm>
            <a:off x="381000" y="6819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2" name="TextBox 14"/>
          <p:cNvSpPr txBox="1"/>
          <p:nvPr/>
        </p:nvSpPr>
        <p:spPr>
          <a:xfrm>
            <a:off x="573642" y="8724900"/>
            <a:ext cx="7427358" cy="10668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아래 텍스트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적용 되어 있는 모드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Name 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적용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 </a:t>
            </a:r>
          </a:p>
        </p:txBody>
      </p:sp>
      <p:sp>
        <p:nvSpPr>
          <p:cNvPr id="1033" name="TextBox 14"/>
          <p:cNvSpPr txBox="1"/>
          <p:nvPr/>
        </p:nvSpPr>
        <p:spPr>
          <a:xfrm>
            <a:off x="609598" y="6438900"/>
            <a:ext cx="7427358" cy="10668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 모드의 최고 점수란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으로 텍스트 교체</a:t>
            </a:r>
          </a:p>
        </p:txBody>
      </p:sp>
      <p:sp>
        <p:nvSpPr>
          <p:cNvPr id="1034" name="직사각형 1033"/>
          <p:cNvSpPr/>
          <p:nvPr/>
        </p:nvSpPr>
        <p:spPr>
          <a:xfrm>
            <a:off x="12244569" y="6515100"/>
            <a:ext cx="1852431" cy="8958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36" name="화살표 1035"/>
          <p:cNvCxnSpPr>
            <a:stCxn id="1033" idx="3"/>
            <a:endCxn id="1034" idx="1"/>
          </p:cNvCxnSpPr>
          <p:nvPr/>
        </p:nvCxnSpPr>
        <p:spPr>
          <a:xfrm flipV="1">
            <a:off x="8036956" y="6963040"/>
            <a:ext cx="4207611" cy="92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12268200" y="9105900"/>
            <a:ext cx="1852431" cy="304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38" name="화살표 1037"/>
          <p:cNvCxnSpPr>
            <a:stCxn id="1032" idx="3"/>
            <a:endCxn id="1037" idx="1"/>
          </p:cNvCxnSpPr>
          <p:nvPr/>
        </p:nvCxnSpPr>
        <p:spPr>
          <a:xfrm>
            <a:off x="8001000" y="9258300"/>
            <a:ext cx="426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직사각형 1038"/>
          <p:cNvSpPr/>
          <p:nvPr/>
        </p:nvSpPr>
        <p:spPr>
          <a:xfrm>
            <a:off x="11591925" y="4442041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40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532613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랜덤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현재 기능 중인 모드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1685694" y="4517929"/>
            <a:ext cx="2875675" cy="5121371"/>
          </a:xfrm>
          <a:prstGeom prst="rect">
            <a:avLst/>
          </a:prstGeom>
        </p:spPr>
      </p:pic>
      <p:sp>
        <p:nvSpPr>
          <p:cNvPr id="1030" name="TextBox 14"/>
          <p:cNvSpPr txBox="1"/>
          <p:nvPr/>
        </p:nvSpPr>
        <p:spPr>
          <a:xfrm>
            <a:off x="381000" y="68199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4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2" name="TextBox 14"/>
          <p:cNvSpPr txBox="1"/>
          <p:nvPr/>
        </p:nvSpPr>
        <p:spPr>
          <a:xfrm>
            <a:off x="573642" y="8724900"/>
            <a:ext cx="7427358" cy="10668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아래 텍스트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적용 되어 있는 모드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 모드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Name 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적용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 </a:t>
            </a:r>
          </a:p>
        </p:txBody>
      </p:sp>
      <p:sp>
        <p:nvSpPr>
          <p:cNvPr id="1033" name="TextBox 14"/>
          <p:cNvSpPr txBox="1"/>
          <p:nvPr/>
        </p:nvSpPr>
        <p:spPr>
          <a:xfrm>
            <a:off x="609598" y="6438900"/>
            <a:ext cx="7427358" cy="10668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랜덤 모드의 최고 점수란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으로 텍스트 교체</a:t>
            </a:r>
          </a:p>
        </p:txBody>
      </p:sp>
      <p:sp>
        <p:nvSpPr>
          <p:cNvPr id="1034" name="직사각형 1033"/>
          <p:cNvSpPr/>
          <p:nvPr/>
        </p:nvSpPr>
        <p:spPr>
          <a:xfrm>
            <a:off x="12244569" y="6515100"/>
            <a:ext cx="1852431" cy="8958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36" name="화살표 1035"/>
          <p:cNvCxnSpPr>
            <a:stCxn id="1033" idx="3"/>
            <a:endCxn id="1034" idx="1"/>
          </p:cNvCxnSpPr>
          <p:nvPr/>
        </p:nvCxnSpPr>
        <p:spPr>
          <a:xfrm flipV="1">
            <a:off x="8036956" y="6963040"/>
            <a:ext cx="4207611" cy="92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12268200" y="9105900"/>
            <a:ext cx="1852431" cy="304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38" name="화살표 1037"/>
          <p:cNvCxnSpPr>
            <a:stCxn id="1032" idx="3"/>
            <a:endCxn id="1037" idx="1"/>
          </p:cNvCxnSpPr>
          <p:nvPr/>
        </p:nvCxnSpPr>
        <p:spPr>
          <a:xfrm>
            <a:off x="8001000" y="9258300"/>
            <a:ext cx="4267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직사각형 1039"/>
          <p:cNvSpPr/>
          <p:nvPr/>
        </p:nvSpPr>
        <p:spPr>
          <a:xfrm>
            <a:off x="11591925" y="4442041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42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텍스트 추가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 </a:t>
            </a:r>
          </a:p>
        </p:txBody>
      </p:sp>
      <p:sp>
        <p:nvSpPr>
          <p:cNvPr id="1044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42231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12352" y="4914900"/>
            <a:ext cx="9188848" cy="10668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최고 점수란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=</a:t>
            </a:r>
            <a:r>
              <a:rPr lang="ko-KR" altLang="en-US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해당 모드의 최고 점수란 </a:t>
            </a:r>
            <a:r>
              <a:rPr lang="en-US" altLang="ko-KR" sz="34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</a:p>
        </p:txBody>
      </p:sp>
      <p:sp>
        <p:nvSpPr>
          <p:cNvPr id="26" name="TextBox 14"/>
          <p:cNvSpPr txBox="1"/>
          <p:nvPr/>
        </p:nvSpPr>
        <p:spPr>
          <a:xfrm>
            <a:off x="421242" y="6743700"/>
            <a:ext cx="7427358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3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1685694" y="4517929"/>
            <a:ext cx="2875675" cy="5121371"/>
          </a:xfrm>
          <a:prstGeom prst="rect">
            <a:avLst/>
          </a:prstGeom>
        </p:spPr>
      </p:pic>
      <p:sp>
        <p:nvSpPr>
          <p:cNvPr id="1032" name="TextBox 14"/>
          <p:cNvSpPr txBox="1"/>
          <p:nvPr/>
        </p:nvSpPr>
        <p:spPr>
          <a:xfrm>
            <a:off x="878442" y="6972300"/>
            <a:ext cx="8113158" cy="201930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Ex </a:t>
            </a:r>
            <a:r>
              <a:rPr lang="ko-KR" altLang="en-US" sz="33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 기본 모드 적용 상태</a:t>
            </a:r>
          </a:p>
          <a:p>
            <a:pPr lvl="0" algn="ctr">
              <a:lnSpc>
                <a:spcPct val="99600"/>
              </a:lnSpc>
              <a:defRPr/>
            </a:pPr>
            <a:endParaRPr lang="ko-KR" altLang="en-US" sz="33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 모드 점수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 50000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점인 상태</a:t>
            </a:r>
            <a:b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랜덤 모드로 변환 </a:t>
            </a:r>
            <a:r>
              <a:rPr lang="en-US" altLang="ko-KR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25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해당 랜덤 모드의 최고 점수를 표시</a:t>
            </a:r>
          </a:p>
        </p:txBody>
      </p:sp>
      <p:sp>
        <p:nvSpPr>
          <p:cNvPr id="1034" name="직사각형 1033"/>
          <p:cNvSpPr/>
          <p:nvPr/>
        </p:nvSpPr>
        <p:spPr>
          <a:xfrm>
            <a:off x="12244569" y="6515100"/>
            <a:ext cx="1852431" cy="8958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39" name="꺾인 연결선 1038"/>
          <p:cNvCxnSpPr>
            <a:stCxn id="23" idx="3"/>
            <a:endCxn id="1034" idx="1"/>
          </p:cNvCxnSpPr>
          <p:nvPr/>
        </p:nvCxnSpPr>
        <p:spPr>
          <a:xfrm>
            <a:off x="9601200" y="5448300"/>
            <a:ext cx="2643368" cy="15147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꺾인 연결선 1039"/>
          <p:cNvCxnSpPr>
            <a:stCxn id="1032" idx="3"/>
            <a:endCxn id="1034" idx="1"/>
          </p:cNvCxnSpPr>
          <p:nvPr/>
        </p:nvCxnSpPr>
        <p:spPr>
          <a:xfrm flipV="1">
            <a:off x="8991600" y="6963040"/>
            <a:ext cx="3252968" cy="1018910"/>
          </a:xfrm>
          <a:prstGeom prst="bentConnector3">
            <a:avLst>
              <a:gd name="adj1" fmla="val 5921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직사각형 1040"/>
          <p:cNvSpPr/>
          <p:nvPr/>
        </p:nvSpPr>
        <p:spPr>
          <a:xfrm>
            <a:off x="11591925" y="4442041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42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추가해야 할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1043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401455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</a:t>
            </a: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기본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기본 모드 출력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95604" y="4594129"/>
            <a:ext cx="2875675" cy="5121371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한장 요약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pic>
        <p:nvPicPr>
          <p:cNvPr id="1042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 rot="16200000">
            <a:off x="6477004" y="6591300"/>
            <a:ext cx="969819" cy="969819"/>
          </a:xfrm>
          <a:prstGeom prst="rect">
            <a:avLst/>
          </a:prstGeom>
          <a:noFill/>
        </p:spPr>
      </p:pic>
      <p:pic>
        <p:nvPicPr>
          <p:cNvPr id="1046" name="그림 10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85565" y="8814661"/>
            <a:ext cx="977039" cy="977039"/>
          </a:xfrm>
          <a:prstGeom prst="rect">
            <a:avLst/>
          </a:prstGeom>
        </p:spPr>
      </p:pic>
      <p:pic>
        <p:nvPicPr>
          <p:cNvPr id="1047" name="그림 1046" descr="텍스트, 스크린샷, 구름이(가) 표시된 사진  AI가 생성한 콘텐츠는 부정확할 수 있습니다."/>
          <p:cNvPicPr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7944724" y="4610100"/>
            <a:ext cx="2875679" cy="5121280"/>
          </a:xfrm>
          <a:prstGeom prst="rect">
            <a:avLst/>
          </a:prstGeom>
        </p:spPr>
      </p:pic>
      <p:pic>
        <p:nvPicPr>
          <p:cNvPr id="1048" name="그림 104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690964" y="6591300"/>
            <a:ext cx="977039" cy="977039"/>
          </a:xfrm>
          <a:prstGeom prst="rect">
            <a:avLst/>
          </a:prstGeom>
        </p:spPr>
      </p:pic>
      <p:pic>
        <p:nvPicPr>
          <p:cNvPr id="1049" name="그림 1048" descr="텍스트, 스크린샷, 일렉트릭 블루이(가) 표시된 사진  AI가 생성한 콘텐츠는 부정확할 수 있습니다."/>
          <p:cNvPicPr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3202525" y="4610100"/>
            <a:ext cx="2875675" cy="5121371"/>
          </a:xfrm>
          <a:prstGeom prst="rect">
            <a:avLst/>
          </a:prstGeom>
        </p:spPr>
      </p:pic>
      <p:pic>
        <p:nvPicPr>
          <p:cNvPr id="1050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 rot="16200000">
            <a:off x="11658600" y="6612081"/>
            <a:ext cx="969819" cy="969819"/>
          </a:xfrm>
          <a:prstGeom prst="rect">
            <a:avLst/>
          </a:prstGeom>
          <a:noFill/>
        </p:spPr>
      </p:pic>
      <p:sp>
        <p:nvSpPr>
          <p:cNvPr id="1052" name="직사각형 1051"/>
          <p:cNvSpPr/>
          <p:nvPr/>
        </p:nvSpPr>
        <p:spPr>
          <a:xfrm>
            <a:off x="8560686" y="6152620"/>
            <a:ext cx="1759809" cy="8958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3" name="직사각형 1052"/>
          <p:cNvSpPr/>
          <p:nvPr/>
        </p:nvSpPr>
        <p:spPr>
          <a:xfrm>
            <a:off x="13099190" y="4552420"/>
            <a:ext cx="3055210" cy="5315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4" name="직사각형 1053"/>
          <p:cNvSpPr/>
          <p:nvPr/>
        </p:nvSpPr>
        <p:spPr>
          <a:xfrm>
            <a:off x="2847689" y="4533900"/>
            <a:ext cx="3055210" cy="5315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5" name="직사각형 1054"/>
          <p:cNvSpPr/>
          <p:nvPr/>
        </p:nvSpPr>
        <p:spPr>
          <a:xfrm>
            <a:off x="3733800" y="8648700"/>
            <a:ext cx="1295400" cy="591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6" name="직사각형 1055"/>
          <p:cNvSpPr/>
          <p:nvPr/>
        </p:nvSpPr>
        <p:spPr>
          <a:xfrm>
            <a:off x="7886730" y="4533900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7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52989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출력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895604" y="4594129"/>
            <a:ext cx="2875675" cy="5121371"/>
          </a:xfrm>
          <a:prstGeom prst="rect">
            <a:avLst/>
          </a:prstGeom>
        </p:spPr>
      </p:pic>
      <p:pic>
        <p:nvPicPr>
          <p:cNvPr id="1042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 rot="16200000">
            <a:off x="6477004" y="6591300"/>
            <a:ext cx="969819" cy="969819"/>
          </a:xfrm>
          <a:prstGeom prst="rect">
            <a:avLst/>
          </a:prstGeom>
          <a:noFill/>
        </p:spPr>
      </p:pic>
      <p:pic>
        <p:nvPicPr>
          <p:cNvPr id="1046" name="그림 10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85565" y="8814661"/>
            <a:ext cx="977039" cy="977039"/>
          </a:xfrm>
          <a:prstGeom prst="rect">
            <a:avLst/>
          </a:prstGeom>
        </p:spPr>
      </p:pic>
      <p:pic>
        <p:nvPicPr>
          <p:cNvPr id="1047" name="그림 1046" descr="텍스트, 스크린샷, 구름이(가) 표시된 사진  AI가 생성한 콘텐츠는 부정확할 수 있습니다."/>
          <p:cNvPicPr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7944724" y="4610100"/>
            <a:ext cx="2875679" cy="5121280"/>
          </a:xfrm>
          <a:prstGeom prst="rect">
            <a:avLst/>
          </a:prstGeom>
        </p:spPr>
      </p:pic>
      <p:pic>
        <p:nvPicPr>
          <p:cNvPr id="1048" name="그림 104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38561" y="7214461"/>
            <a:ext cx="977039" cy="977039"/>
          </a:xfrm>
          <a:prstGeom prst="rect">
            <a:avLst/>
          </a:prstGeom>
        </p:spPr>
      </p:pic>
      <p:pic>
        <p:nvPicPr>
          <p:cNvPr id="1049" name="그림 1048" descr="텍스트, 스크린샷, 일렉트릭 블루이(가) 표시된 사진  AI가 생성한 콘텐츠는 부정확할 수 있습니다."/>
          <p:cNvPicPr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3202525" y="4610100"/>
            <a:ext cx="2875675" cy="5121371"/>
          </a:xfrm>
          <a:prstGeom prst="rect">
            <a:avLst/>
          </a:prstGeom>
        </p:spPr>
      </p:pic>
      <p:pic>
        <p:nvPicPr>
          <p:cNvPr id="1050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 rot="16200000">
            <a:off x="11658600" y="6612081"/>
            <a:ext cx="969819" cy="969819"/>
          </a:xfrm>
          <a:prstGeom prst="rect">
            <a:avLst/>
          </a:prstGeom>
          <a:noFill/>
        </p:spPr>
      </p:pic>
      <p:sp>
        <p:nvSpPr>
          <p:cNvPr id="1052" name="직사각형 1051"/>
          <p:cNvSpPr/>
          <p:nvPr/>
        </p:nvSpPr>
        <p:spPr>
          <a:xfrm>
            <a:off x="8560686" y="6990820"/>
            <a:ext cx="1759809" cy="8958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4" name="직사각형 1053"/>
          <p:cNvSpPr/>
          <p:nvPr/>
        </p:nvSpPr>
        <p:spPr>
          <a:xfrm>
            <a:off x="13099190" y="4552420"/>
            <a:ext cx="3055210" cy="5315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5" name="직사각형 1054"/>
          <p:cNvSpPr/>
          <p:nvPr/>
        </p:nvSpPr>
        <p:spPr>
          <a:xfrm>
            <a:off x="2847689" y="4533900"/>
            <a:ext cx="3055210" cy="5315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6" name="직사각형 1055"/>
          <p:cNvSpPr/>
          <p:nvPr/>
        </p:nvSpPr>
        <p:spPr>
          <a:xfrm>
            <a:off x="3733800" y="8648700"/>
            <a:ext cx="1295400" cy="5910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7" name="직사각형 1056"/>
          <p:cNvSpPr/>
          <p:nvPr/>
        </p:nvSpPr>
        <p:spPr>
          <a:xfrm>
            <a:off x="7886730" y="4549183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9" name="TextBox 15"/>
          <p:cNvSpPr txBox="1"/>
          <p:nvPr/>
        </p:nvSpPr>
        <p:spPr>
          <a:xfrm>
            <a:off x="111252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한장 요약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1060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66404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19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출력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19200" y="4594129"/>
            <a:ext cx="2875675" cy="5121371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각각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pic>
        <p:nvPicPr>
          <p:cNvPr id="1047" name="그림 1046" descr="텍스트, 스크린샷, 구름이(가) 표시된 사진  AI가 생성한 콘텐츠는 부정확할 수 있습니다.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638800" y="4610100"/>
            <a:ext cx="2875679" cy="5121280"/>
          </a:xfrm>
          <a:prstGeom prst="rect">
            <a:avLst/>
          </a:prstGeom>
        </p:spPr>
      </p:pic>
      <p:sp>
        <p:nvSpPr>
          <p:cNvPr id="1052" name="TextBox 21"/>
          <p:cNvSpPr txBox="1"/>
          <p:nvPr/>
        </p:nvSpPr>
        <p:spPr>
          <a:xfrm>
            <a:off x="10439400" y="4610100"/>
            <a:ext cx="6324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=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버튼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UI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Size =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시작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랭킹과 동일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</a:p>
        </p:txBody>
      </p:sp>
      <p:sp>
        <p:nvSpPr>
          <p:cNvPr id="1053" name="TextBox 21"/>
          <p:cNvSpPr txBox="1"/>
          <p:nvPr/>
        </p:nvSpPr>
        <p:spPr>
          <a:xfrm>
            <a:off x="10515600" y="6896101"/>
            <a:ext cx="6324600" cy="24383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 모드 선택</a:t>
            </a: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31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랜덤 모드 선택</a:t>
            </a:r>
            <a:endParaRPr lang="ko-KR" altLang="en-US" sz="2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ko-KR" altLang="en-US" sz="25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Size = </a:t>
            </a: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 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StartBtnCanvas -&gt;</a:t>
            </a: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Continue </a:t>
            </a: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버튼 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Restart </a:t>
            </a: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버튼과 동일</a:t>
            </a:r>
          </a:p>
        </p:txBody>
      </p:sp>
      <p:sp>
        <p:nvSpPr>
          <p:cNvPr id="1054" name="직사각형 1053"/>
          <p:cNvSpPr/>
          <p:nvPr/>
        </p:nvSpPr>
        <p:spPr>
          <a:xfrm>
            <a:off x="1981200" y="8724900"/>
            <a:ext cx="1322573" cy="45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5" name="직사각형 1054"/>
          <p:cNvSpPr/>
          <p:nvPr/>
        </p:nvSpPr>
        <p:spPr>
          <a:xfrm>
            <a:off x="6297426" y="6353175"/>
            <a:ext cx="1551174" cy="6096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6" name="직사각형 1055"/>
          <p:cNvSpPr/>
          <p:nvPr/>
        </p:nvSpPr>
        <p:spPr>
          <a:xfrm>
            <a:off x="6324600" y="7200900"/>
            <a:ext cx="1551174" cy="6096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7" name="직사각형 1056"/>
          <p:cNvSpPr/>
          <p:nvPr/>
        </p:nvSpPr>
        <p:spPr>
          <a:xfrm>
            <a:off x="1143000" y="4549183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8" name="직사각형 1057"/>
          <p:cNvSpPr/>
          <p:nvPr/>
        </p:nvSpPr>
        <p:spPr>
          <a:xfrm>
            <a:off x="5562600" y="4533900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9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83027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" y="2971800"/>
            <a:ext cx="16090900" cy="2781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 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6800" y="3009900"/>
            <a:ext cx="16002000" cy="2667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5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시스템은 게임을 진행하기 위한 가장 기본적인 오브젝트 시스템</a:t>
            </a:r>
          </a:p>
          <a:p>
            <a:pPr lvl="0" algn="ctr">
              <a:lnSpc>
                <a:spcPct val="112880"/>
              </a:lnSpc>
              <a:defRPr/>
            </a:pPr>
            <a:endParaRPr lang="ko-KR" altLang="en-US" sz="25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플레이어는 광물을 쌓으며 같은 단계의 광물물이 서로 접촉 </a:t>
            </a:r>
            <a:r>
              <a:rPr lang="en-US" altLang="ko-KR" sz="2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/</a:t>
            </a:r>
            <a:r>
              <a:rPr lang="ko-KR" altLang="en-US" sz="2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상위 </a:t>
            </a:r>
            <a:r>
              <a:rPr lang="en-US" altLang="ko-KR" sz="2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1</a:t>
            </a:r>
            <a:r>
              <a:rPr lang="ko-KR" altLang="en-US" sz="2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단계위 광물로 변환</a:t>
            </a:r>
            <a:endParaRPr lang="ko-KR" altLang="en-US" sz="25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endParaRPr lang="ko-KR" altLang="en-US" sz="25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25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서로 다른 단계의 광물이 접촉할 시 충돌만 할뿐 다른 추가 사항 </a:t>
            </a:r>
            <a:r>
              <a:rPr lang="en-US" altLang="ko-KR" sz="25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X</a:t>
            </a:r>
          </a:p>
        </p:txBody>
      </p:sp>
      <p:pic>
        <p:nvPicPr>
          <p:cNvPr id="39" name="그림 38" descr="디자인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7924" y="5847806"/>
            <a:ext cx="1448952" cy="1448952"/>
          </a:xfrm>
          <a:prstGeom prst="rect">
            <a:avLst/>
          </a:prstGeom>
        </p:spPr>
      </p:pic>
      <p:pic>
        <p:nvPicPr>
          <p:cNvPr id="40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9"/>
          <a:srcRect l="19819" r="51654" b="51417"/>
          <a:stretch>
            <a:fillRect/>
          </a:stretch>
        </p:blipFill>
        <p:spPr>
          <a:xfrm>
            <a:off x="1955912" y="6445434"/>
            <a:ext cx="327268" cy="317070"/>
          </a:xfrm>
          <a:prstGeom prst="rect">
            <a:avLst/>
          </a:prstGeom>
          <a:noFill/>
        </p:spPr>
      </p:pic>
      <p:pic>
        <p:nvPicPr>
          <p:cNvPr id="41" name="그림 40" descr="디자인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119546" y="5847806"/>
            <a:ext cx="1448952" cy="1448952"/>
          </a:xfrm>
          <a:prstGeom prst="rect">
            <a:avLst/>
          </a:prstGeom>
        </p:spPr>
      </p:pic>
      <p:pic>
        <p:nvPicPr>
          <p:cNvPr id="42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0"/>
          <a:srcRect l="51055" t="48582" r="16088" b="-800"/>
          <a:stretch>
            <a:fillRect/>
          </a:stretch>
        </p:blipFill>
        <p:spPr>
          <a:xfrm>
            <a:off x="3472695" y="6421714"/>
            <a:ext cx="376946" cy="340790"/>
          </a:xfrm>
          <a:prstGeom prst="rect">
            <a:avLst/>
          </a:prstGeom>
          <a:noFill/>
        </p:spPr>
      </p:pic>
      <p:pic>
        <p:nvPicPr>
          <p:cNvPr id="43" name="그림 42" descr="상자, 디자인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733746" y="5910578"/>
            <a:ext cx="1305410" cy="1305410"/>
          </a:xfrm>
          <a:prstGeom prst="rect">
            <a:avLst/>
          </a:prstGeom>
        </p:spPr>
      </p:pic>
      <p:pic>
        <p:nvPicPr>
          <p:cNvPr id="44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2"/>
          <a:srcRect l="68907" t="63564" r="9842" b="17895"/>
          <a:stretch>
            <a:fillRect/>
          </a:stretch>
        </p:blipFill>
        <p:spPr>
          <a:xfrm rot="18335252">
            <a:off x="881675" y="7313384"/>
            <a:ext cx="841450" cy="734168"/>
          </a:xfrm>
          <a:prstGeom prst="rect">
            <a:avLst/>
          </a:prstGeom>
          <a:noFill/>
        </p:spPr>
      </p:pic>
      <p:pic>
        <p:nvPicPr>
          <p:cNvPr id="45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2"/>
          <a:srcRect l="68907" t="63564" r="9842" b="17895"/>
          <a:stretch>
            <a:fillRect/>
          </a:stretch>
        </p:blipFill>
        <p:spPr>
          <a:xfrm rot="18335252">
            <a:off x="2423296" y="7313384"/>
            <a:ext cx="841450" cy="734168"/>
          </a:xfrm>
          <a:prstGeom prst="rect">
            <a:avLst/>
          </a:prstGeom>
          <a:noFill/>
        </p:spPr>
      </p:pic>
      <p:pic>
        <p:nvPicPr>
          <p:cNvPr id="46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9"/>
          <a:srcRect l="19819" r="51654" b="51417"/>
          <a:stretch>
            <a:fillRect/>
          </a:stretch>
        </p:blipFill>
        <p:spPr>
          <a:xfrm>
            <a:off x="1955912" y="7521933"/>
            <a:ext cx="327268" cy="317070"/>
          </a:xfrm>
          <a:prstGeom prst="rect">
            <a:avLst/>
          </a:prstGeom>
          <a:noFill/>
        </p:spPr>
      </p:pic>
      <p:pic>
        <p:nvPicPr>
          <p:cNvPr id="47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0"/>
          <a:srcRect l="51055" t="48582" r="16088" b="-800"/>
          <a:stretch>
            <a:fillRect/>
          </a:stretch>
        </p:blipFill>
        <p:spPr>
          <a:xfrm>
            <a:off x="3472695" y="7498213"/>
            <a:ext cx="376946" cy="340790"/>
          </a:xfrm>
          <a:prstGeom prst="rect">
            <a:avLst/>
          </a:prstGeom>
          <a:noFill/>
        </p:spPr>
      </p:pic>
      <p:pic>
        <p:nvPicPr>
          <p:cNvPr id="48" name="그림 47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905913" y="7265600"/>
            <a:ext cx="961076" cy="961074"/>
          </a:xfrm>
          <a:prstGeom prst="rect">
            <a:avLst/>
          </a:prstGeom>
        </p:spPr>
      </p:pic>
      <p:sp>
        <p:nvSpPr>
          <p:cNvPr id="49" name="내용 개체 틀 9"/>
          <p:cNvSpPr txBox="1"/>
          <p:nvPr/>
        </p:nvSpPr>
        <p:spPr>
          <a:xfrm>
            <a:off x="5828064" y="6968162"/>
            <a:ext cx="9183336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하위단계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+ 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하위단계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= 1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상위단계</a:t>
            </a:r>
          </a:p>
        </p:txBody>
      </p:sp>
      <p:cxnSp>
        <p:nvCxnSpPr>
          <p:cNvPr id="50" name="연결선: 꺾임 19"/>
          <p:cNvCxnSpPr>
            <a:stCxn id="43" idx="3"/>
            <a:endCxn id="48" idx="3"/>
          </p:cNvCxnSpPr>
          <p:nvPr/>
        </p:nvCxnSpPr>
        <p:spPr>
          <a:xfrm flipH="1">
            <a:off x="4866989" y="6563283"/>
            <a:ext cx="172167" cy="1182854"/>
          </a:xfrm>
          <a:prstGeom prst="bentConnector3">
            <a:avLst>
              <a:gd name="adj1" fmla="val -1327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21"/>
          <p:cNvCxnSpPr/>
          <p:nvPr/>
        </p:nvCxnSpPr>
        <p:spPr>
          <a:xfrm>
            <a:off x="5261048" y="7127088"/>
            <a:ext cx="46198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2"/>
          <a:srcRect l="68907" t="63564" r="9842" b="17895"/>
          <a:stretch>
            <a:fillRect/>
          </a:stretch>
        </p:blipFill>
        <p:spPr>
          <a:xfrm rot="18335252">
            <a:off x="2423296" y="8927414"/>
            <a:ext cx="841450" cy="734168"/>
          </a:xfrm>
          <a:prstGeom prst="rect">
            <a:avLst/>
          </a:prstGeom>
          <a:noFill/>
        </p:spPr>
      </p:pic>
      <p:pic>
        <p:nvPicPr>
          <p:cNvPr id="53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9"/>
          <a:srcRect l="19819" r="51654" b="51417"/>
          <a:stretch>
            <a:fillRect/>
          </a:stretch>
        </p:blipFill>
        <p:spPr>
          <a:xfrm>
            <a:off x="1955912" y="9184701"/>
            <a:ext cx="327268" cy="317070"/>
          </a:xfrm>
          <a:prstGeom prst="rect">
            <a:avLst/>
          </a:prstGeom>
          <a:noFill/>
        </p:spPr>
      </p:pic>
      <p:pic>
        <p:nvPicPr>
          <p:cNvPr id="54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0"/>
          <a:srcRect l="51055" t="48582" r="16088" b="-800"/>
          <a:stretch>
            <a:fillRect/>
          </a:stretch>
        </p:blipFill>
        <p:spPr>
          <a:xfrm>
            <a:off x="3472695" y="9160981"/>
            <a:ext cx="376946" cy="340790"/>
          </a:xfrm>
          <a:prstGeom prst="rect">
            <a:avLst/>
          </a:prstGeom>
          <a:noFill/>
        </p:spPr>
      </p:pic>
      <p:pic>
        <p:nvPicPr>
          <p:cNvPr id="55" name="그림 54" descr="창의성이(가) 표시된 사진  자동 생성된 설명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772614" y="8751733"/>
            <a:ext cx="1180458" cy="1180458"/>
          </a:xfrm>
          <a:prstGeom prst="rect">
            <a:avLst/>
          </a:prstGeom>
        </p:spPr>
      </p:pic>
      <p:cxnSp>
        <p:nvCxnSpPr>
          <p:cNvPr id="56" name="직선 연결선 35"/>
          <p:cNvCxnSpPr/>
          <p:nvPr/>
        </p:nvCxnSpPr>
        <p:spPr>
          <a:xfrm flipV="1">
            <a:off x="492612" y="8191500"/>
            <a:ext cx="17109588" cy="35174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내용 개체 틀 9"/>
          <p:cNvSpPr txBox="1"/>
          <p:nvPr/>
        </p:nvSpPr>
        <p:spPr>
          <a:xfrm>
            <a:off x="5828065" y="8910207"/>
            <a:ext cx="9061642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하위단계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+ 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상위단계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= 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현상유지</a:t>
            </a:r>
          </a:p>
        </p:txBody>
      </p:sp>
      <p:pic>
        <p:nvPicPr>
          <p:cNvPr id="58" name="그림 57" descr="디자인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5854" y="8572500"/>
            <a:ext cx="1448952" cy="1448952"/>
          </a:xfrm>
          <a:prstGeom prst="rect">
            <a:avLst/>
          </a:prstGeom>
        </p:spPr>
      </p:pic>
      <p:sp>
        <p:nvSpPr>
          <p:cNvPr id="5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2818933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출력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19200" y="4594129"/>
            <a:ext cx="2875675" cy="5121371"/>
          </a:xfrm>
          <a:prstGeom prst="rect">
            <a:avLst/>
          </a:prstGeom>
        </p:spPr>
      </p:pic>
      <p:sp>
        <p:nvSpPr>
          <p:cNvPr id="1052" name="TextBox 21"/>
          <p:cNvSpPr txBox="1"/>
          <p:nvPr/>
        </p:nvSpPr>
        <p:spPr>
          <a:xfrm>
            <a:off x="5715000" y="4610100"/>
            <a:ext cx="11049000" cy="13715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현재 적용 되어 있는 모드 </a:t>
            </a: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해당 모드 </a:t>
            </a: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Name </a:t>
            </a:r>
            <a:r>
              <a:rPr lang="ko-KR" altLang="en-US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적용 </a:t>
            </a:r>
            <a:r>
              <a:rPr lang="en-US" altLang="ko-KR" sz="3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1053" name="TextBox 21"/>
          <p:cNvSpPr txBox="1"/>
          <p:nvPr/>
        </p:nvSpPr>
        <p:spPr>
          <a:xfrm>
            <a:off x="5791200" y="6896101"/>
            <a:ext cx="11049000" cy="24383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Canvas width = 500</a:t>
            </a:r>
            <a:b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Size ; 40</a:t>
            </a:r>
          </a:p>
          <a:p>
            <a:pPr lvl="0" algn="ctr">
              <a:lnSpc>
                <a:spcPct val="112880"/>
              </a:lnSpc>
              <a:defRPr/>
            </a:pP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: </a:t>
            </a:r>
            <a:b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Assets/IMG/Fonts/배민_주아체 SDF.asset</a:t>
            </a:r>
          </a:p>
        </p:txBody>
      </p:sp>
      <p:sp>
        <p:nvSpPr>
          <p:cNvPr id="1054" name="직사각형 1053"/>
          <p:cNvSpPr/>
          <p:nvPr/>
        </p:nvSpPr>
        <p:spPr>
          <a:xfrm>
            <a:off x="1877826" y="9182100"/>
            <a:ext cx="1627373" cy="45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57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0799090" y="5884190"/>
            <a:ext cx="783309" cy="783309"/>
          </a:xfrm>
          <a:prstGeom prst="rect">
            <a:avLst/>
          </a:prstGeom>
          <a:noFill/>
        </p:spPr>
      </p:pic>
      <p:sp>
        <p:nvSpPr>
          <p:cNvPr id="1058" name="직사각형 1057"/>
          <p:cNvSpPr/>
          <p:nvPr/>
        </p:nvSpPr>
        <p:spPr>
          <a:xfrm>
            <a:off x="1143000" y="4549183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0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각각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1061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31210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랜덤 모드 출력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19200" y="4594129"/>
            <a:ext cx="2875675" cy="5121371"/>
          </a:xfrm>
          <a:prstGeom prst="rect">
            <a:avLst/>
          </a:prstGeom>
        </p:spPr>
      </p:pic>
      <p:sp>
        <p:nvSpPr>
          <p:cNvPr id="1052" name="TextBox 21"/>
          <p:cNvSpPr txBox="1"/>
          <p:nvPr/>
        </p:nvSpPr>
        <p:spPr>
          <a:xfrm>
            <a:off x="5715000" y="4610100"/>
            <a:ext cx="11049000" cy="13715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랜덤 모드 최고 점수 </a:t>
            </a:r>
          </a:p>
        </p:txBody>
      </p:sp>
      <p:sp>
        <p:nvSpPr>
          <p:cNvPr id="1053" name="TextBox 21"/>
          <p:cNvSpPr txBox="1"/>
          <p:nvPr/>
        </p:nvSpPr>
        <p:spPr>
          <a:xfrm>
            <a:off x="5791200" y="6896101"/>
            <a:ext cx="11049000" cy="24383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Canvas width = 200</a:t>
            </a:r>
            <a:b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Size ; 80</a:t>
            </a:r>
          </a:p>
          <a:p>
            <a:pPr lvl="0" algn="ctr">
              <a:lnSpc>
                <a:spcPct val="112880"/>
              </a:lnSpc>
              <a:defRPr/>
            </a:pP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: </a:t>
            </a:r>
            <a:b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Assets/IMG/Fonts/배민_주아체 SDF.asset</a:t>
            </a:r>
          </a:p>
        </p:txBody>
      </p:sp>
      <p:sp>
        <p:nvSpPr>
          <p:cNvPr id="1054" name="직사각형 1053"/>
          <p:cNvSpPr/>
          <p:nvPr/>
        </p:nvSpPr>
        <p:spPr>
          <a:xfrm>
            <a:off x="1877826" y="6515100"/>
            <a:ext cx="1627373" cy="45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57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0799090" y="5884190"/>
            <a:ext cx="783309" cy="783309"/>
          </a:xfrm>
          <a:prstGeom prst="rect">
            <a:avLst/>
          </a:prstGeom>
          <a:noFill/>
        </p:spPr>
      </p:pic>
      <p:cxnSp>
        <p:nvCxnSpPr>
          <p:cNvPr id="1058" name="꺾인 연결선 1057"/>
          <p:cNvCxnSpPr>
            <a:stCxn id="1052" idx="1"/>
            <a:endCxn id="1054" idx="3"/>
          </p:cNvCxnSpPr>
          <p:nvPr/>
        </p:nvCxnSpPr>
        <p:spPr>
          <a:xfrm flipH="1">
            <a:off x="3505200" y="5295900"/>
            <a:ext cx="2209800" cy="1447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직사각형 1058"/>
          <p:cNvSpPr/>
          <p:nvPr/>
        </p:nvSpPr>
        <p:spPr>
          <a:xfrm>
            <a:off x="1143000" y="4549183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1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각각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1062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41945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기본 모드 선택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-&gt;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기본 모드 출력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4" name="그림 33" descr="텍스트, 스크린샷, 일렉트릭 블루이(가) 표시된 사진  AI가 생성한 콘텐츠는 부정확할 수 있습니다."/>
          <p:cNvPicPr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19200" y="4594129"/>
            <a:ext cx="2875675" cy="5121371"/>
          </a:xfrm>
          <a:prstGeom prst="rect">
            <a:avLst/>
          </a:prstGeom>
        </p:spPr>
      </p:pic>
      <p:sp>
        <p:nvSpPr>
          <p:cNvPr id="1052" name="TextBox 21"/>
          <p:cNvSpPr txBox="1"/>
          <p:nvPr/>
        </p:nvSpPr>
        <p:spPr>
          <a:xfrm>
            <a:off x="5715000" y="4610100"/>
            <a:ext cx="11049000" cy="13715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8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기본 모드 최고 점수 </a:t>
            </a:r>
          </a:p>
        </p:txBody>
      </p:sp>
      <p:sp>
        <p:nvSpPr>
          <p:cNvPr id="1053" name="TextBox 21"/>
          <p:cNvSpPr txBox="1"/>
          <p:nvPr/>
        </p:nvSpPr>
        <p:spPr>
          <a:xfrm>
            <a:off x="5791200" y="6896101"/>
            <a:ext cx="11049000" cy="24383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해당</a:t>
            </a: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 Canvas width = 200</a:t>
            </a:r>
            <a:b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Size ; 80</a:t>
            </a:r>
          </a:p>
          <a:p>
            <a:pPr lvl="0" algn="ctr">
              <a:lnSpc>
                <a:spcPct val="112880"/>
              </a:lnSpc>
              <a:defRPr/>
            </a:pPr>
            <a:endParaRPr lang="en-US" altLang="ko-KR" sz="2600" b="0" i="0" u="none" strike="noStrike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Font : </a:t>
            </a:r>
            <a:br>
              <a:rPr lang="ko-KR" altLang="en-US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</a:br>
            <a:r>
              <a:rPr lang="en-US" altLang="ko-KR" sz="26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Assets/IMG/Fonts/배민_주아체 SDF.asset</a:t>
            </a:r>
          </a:p>
        </p:txBody>
      </p:sp>
      <p:sp>
        <p:nvSpPr>
          <p:cNvPr id="1054" name="직사각형 1053"/>
          <p:cNvSpPr/>
          <p:nvPr/>
        </p:nvSpPr>
        <p:spPr>
          <a:xfrm>
            <a:off x="1877826" y="6515100"/>
            <a:ext cx="1627373" cy="45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57" name="Picture 2" descr="Dow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0799090" y="5884190"/>
            <a:ext cx="783309" cy="783309"/>
          </a:xfrm>
          <a:prstGeom prst="rect">
            <a:avLst/>
          </a:prstGeom>
          <a:noFill/>
        </p:spPr>
      </p:pic>
      <p:cxnSp>
        <p:nvCxnSpPr>
          <p:cNvPr id="1058" name="꺾인 연결선 1057"/>
          <p:cNvCxnSpPr>
            <a:stCxn id="1052" idx="1"/>
            <a:endCxn id="1054" idx="3"/>
          </p:cNvCxnSpPr>
          <p:nvPr/>
        </p:nvCxnSpPr>
        <p:spPr>
          <a:xfrm flipH="1">
            <a:off x="3505200" y="5295900"/>
            <a:ext cx="2209800" cy="1447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직사각형 1058"/>
          <p:cNvSpPr/>
          <p:nvPr/>
        </p:nvSpPr>
        <p:spPr>
          <a:xfrm>
            <a:off x="1143000" y="4549183"/>
            <a:ext cx="3009870" cy="52425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1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각각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1062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629470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-1" y="0"/>
            <a:ext cx="1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1400" y="1562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게임 모드 기획서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29000" y="2628900"/>
            <a:ext cx="10896600" cy="1371599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 </a:t>
            </a:r>
            <a:r>
              <a:rPr lang="ko-KR" altLang="en-US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전체 모드의 플로우 차트 </a:t>
            </a:r>
            <a:r>
              <a:rPr lang="en-US" altLang="ko-KR" sz="4000" b="0" i="0" u="none" strike="noStrike">
                <a:solidFill>
                  <a:srgbClr val="FF0000"/>
                </a:solidFill>
                <a:latin typeface="배달의민족 도현"/>
                <a:ea typeface="배달의민족 도현"/>
              </a:rPr>
              <a:t>!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00025" y="4152898"/>
            <a:ext cx="17907000" cy="5943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0" name="TextBox 15"/>
          <p:cNvSpPr txBox="1"/>
          <p:nvPr/>
        </p:nvSpPr>
        <p:spPr>
          <a:xfrm>
            <a:off x="105791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모드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UI 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및 기능 시스템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플로우 차트 </a:t>
            </a:r>
            <a:r>
              <a:rPr lang="en-US" altLang="ko-KR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)</a:t>
            </a:r>
          </a:p>
        </p:txBody>
      </p:sp>
      <p:sp>
        <p:nvSpPr>
          <p:cNvPr id="1062" name="직사각형 1061"/>
          <p:cNvSpPr/>
          <p:nvPr/>
        </p:nvSpPr>
        <p:spPr>
          <a:xfrm>
            <a:off x="6400800" y="52959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모드 출력 선택</a:t>
            </a:r>
          </a:p>
        </p:txBody>
      </p:sp>
      <p:sp>
        <p:nvSpPr>
          <p:cNvPr id="1071" name="직사각형 1070"/>
          <p:cNvSpPr/>
          <p:nvPr/>
        </p:nvSpPr>
        <p:spPr>
          <a:xfrm>
            <a:off x="8534400" y="49911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기본 모드 출력</a:t>
            </a:r>
          </a:p>
        </p:txBody>
      </p:sp>
      <p:sp>
        <p:nvSpPr>
          <p:cNvPr id="1072" name="직사각형 1071"/>
          <p:cNvSpPr/>
          <p:nvPr/>
        </p:nvSpPr>
        <p:spPr>
          <a:xfrm>
            <a:off x="8534400" y="57531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랜덤 모드 출력</a:t>
            </a:r>
          </a:p>
        </p:txBody>
      </p:sp>
      <p:sp>
        <p:nvSpPr>
          <p:cNvPr id="1075" name="직사각형 1074"/>
          <p:cNvSpPr/>
          <p:nvPr/>
        </p:nvSpPr>
        <p:spPr>
          <a:xfrm>
            <a:off x="10668000" y="49911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기본 모드 </a:t>
            </a:r>
          </a:p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최고 점수 유지</a:t>
            </a:r>
          </a:p>
        </p:txBody>
      </p:sp>
      <p:sp>
        <p:nvSpPr>
          <p:cNvPr id="1076" name="직사각형 1075"/>
          <p:cNvSpPr/>
          <p:nvPr/>
        </p:nvSpPr>
        <p:spPr>
          <a:xfrm>
            <a:off x="10668000" y="57531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랜덤 모드 </a:t>
            </a:r>
          </a:p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최고 점수 유지</a:t>
            </a:r>
          </a:p>
        </p:txBody>
      </p:sp>
      <p:cxnSp>
        <p:nvCxnSpPr>
          <p:cNvPr id="1077" name="화살표 1076"/>
          <p:cNvCxnSpPr>
            <a:stCxn id="1086" idx="6"/>
            <a:endCxn id="1062" idx="1"/>
          </p:cNvCxnSpPr>
          <p:nvPr/>
        </p:nvCxnSpPr>
        <p:spPr>
          <a:xfrm>
            <a:off x="5791200" y="56007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양방향 화살표 1077"/>
          <p:cNvCxnSpPr>
            <a:stCxn id="1062" idx="3"/>
            <a:endCxn id="1071" idx="1"/>
          </p:cNvCxnSpPr>
          <p:nvPr/>
        </p:nvCxnSpPr>
        <p:spPr>
          <a:xfrm flipV="1">
            <a:off x="8153400" y="5295900"/>
            <a:ext cx="381000" cy="304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꺾인 연결선 1078"/>
          <p:cNvCxnSpPr>
            <a:stCxn id="1062" idx="3"/>
            <a:endCxn id="1072" idx="1"/>
          </p:cNvCxnSpPr>
          <p:nvPr/>
        </p:nvCxnSpPr>
        <p:spPr>
          <a:xfrm>
            <a:off x="8153400" y="5600700"/>
            <a:ext cx="381000" cy="4572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화살표 1079"/>
          <p:cNvCxnSpPr>
            <a:stCxn id="1071" idx="3"/>
            <a:endCxn id="1075" idx="1"/>
          </p:cNvCxnSpPr>
          <p:nvPr/>
        </p:nvCxnSpPr>
        <p:spPr>
          <a:xfrm>
            <a:off x="10287000" y="5295900"/>
            <a:ext cx="381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화살표 1080"/>
          <p:cNvCxnSpPr>
            <a:stCxn id="1072" idx="3"/>
            <a:endCxn id="1076" idx="1"/>
          </p:cNvCxnSpPr>
          <p:nvPr/>
        </p:nvCxnSpPr>
        <p:spPr>
          <a:xfrm>
            <a:off x="10287000" y="6057900"/>
            <a:ext cx="381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직사각형 1082"/>
          <p:cNvSpPr/>
          <p:nvPr/>
        </p:nvSpPr>
        <p:spPr>
          <a:xfrm>
            <a:off x="12954000" y="52959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해당 모드로 진입</a:t>
            </a:r>
          </a:p>
        </p:txBody>
      </p:sp>
      <p:sp>
        <p:nvSpPr>
          <p:cNvPr id="1084" name="직사각형 1083"/>
          <p:cNvSpPr/>
          <p:nvPr/>
        </p:nvSpPr>
        <p:spPr>
          <a:xfrm>
            <a:off x="1905000" y="82677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게임 시작</a:t>
            </a:r>
          </a:p>
        </p:txBody>
      </p:sp>
      <p:sp>
        <p:nvSpPr>
          <p:cNvPr id="1085" name="직사각형 1084"/>
          <p:cNvSpPr/>
          <p:nvPr/>
        </p:nvSpPr>
        <p:spPr>
          <a:xfrm>
            <a:off x="8153400" y="86487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현 상태 유지</a:t>
            </a:r>
          </a:p>
        </p:txBody>
      </p:sp>
      <p:sp>
        <p:nvSpPr>
          <p:cNvPr id="1086" name="타원 1085"/>
          <p:cNvSpPr/>
          <p:nvPr/>
        </p:nvSpPr>
        <p:spPr>
          <a:xfrm>
            <a:off x="4267200" y="5257800"/>
            <a:ext cx="1524000" cy="685800"/>
          </a:xfrm>
          <a:prstGeom prst="ellipse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게임 시작</a:t>
            </a:r>
          </a:p>
        </p:txBody>
      </p:sp>
      <p:cxnSp>
        <p:nvCxnSpPr>
          <p:cNvPr id="1087" name="꺾인 연결선 1086"/>
          <p:cNvCxnSpPr>
            <a:stCxn id="1075" idx="3"/>
            <a:endCxn id="1083" idx="1"/>
          </p:cNvCxnSpPr>
          <p:nvPr/>
        </p:nvCxnSpPr>
        <p:spPr>
          <a:xfrm>
            <a:off x="12420600" y="5295900"/>
            <a:ext cx="533400" cy="304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꺾인 연결선 1087"/>
          <p:cNvCxnSpPr>
            <a:stCxn id="1076" idx="3"/>
            <a:endCxn id="1083" idx="1"/>
          </p:cNvCxnSpPr>
          <p:nvPr/>
        </p:nvCxnSpPr>
        <p:spPr>
          <a:xfrm flipV="1">
            <a:off x="12420600" y="5600700"/>
            <a:ext cx="533400" cy="4572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꺾인 양쪽 화살표 연결선 1088"/>
          <p:cNvCxnSpPr>
            <a:stCxn id="1083" idx="3"/>
            <a:endCxn id="1084" idx="1"/>
          </p:cNvCxnSpPr>
          <p:nvPr/>
        </p:nvCxnSpPr>
        <p:spPr>
          <a:xfrm flipH="1">
            <a:off x="1905000" y="5600700"/>
            <a:ext cx="12801600" cy="2971800"/>
          </a:xfrm>
          <a:prstGeom prst="bentConnector5">
            <a:avLst>
              <a:gd name="adj1" fmla="val -1073"/>
              <a:gd name="adj2" fmla="val 50000"/>
              <a:gd name="adj3" fmla="val 10107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순서도: 판단 1090"/>
          <p:cNvSpPr/>
          <p:nvPr/>
        </p:nvSpPr>
        <p:spPr>
          <a:xfrm>
            <a:off x="10591800" y="8067675"/>
            <a:ext cx="3048000" cy="990600"/>
          </a:xfrm>
          <a:prstGeom prst="flowChartDecision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메인으로 나가기를 선택하였는가</a:t>
            </a: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?</a:t>
            </a:r>
          </a:p>
        </p:txBody>
      </p:sp>
      <p:sp>
        <p:nvSpPr>
          <p:cNvPr id="1092" name="직사각형 1091"/>
          <p:cNvSpPr/>
          <p:nvPr/>
        </p:nvSpPr>
        <p:spPr>
          <a:xfrm>
            <a:off x="14782800" y="75819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메인 으로 이동</a:t>
            </a:r>
          </a:p>
        </p:txBody>
      </p:sp>
      <p:sp>
        <p:nvSpPr>
          <p:cNvPr id="1093" name="직사각형 1092"/>
          <p:cNvSpPr/>
          <p:nvPr/>
        </p:nvSpPr>
        <p:spPr>
          <a:xfrm>
            <a:off x="14782800" y="88011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현재 상태 유지</a:t>
            </a:r>
          </a:p>
        </p:txBody>
      </p:sp>
      <p:cxnSp>
        <p:nvCxnSpPr>
          <p:cNvPr id="1095" name="꺾인 연결선 1094"/>
          <p:cNvCxnSpPr>
            <a:stCxn id="1091" idx="3"/>
            <a:endCxn id="1092" idx="1"/>
          </p:cNvCxnSpPr>
          <p:nvPr/>
        </p:nvCxnSpPr>
        <p:spPr>
          <a:xfrm flipV="1">
            <a:off x="13639800" y="7886700"/>
            <a:ext cx="1143000" cy="67627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꺾인 연결선 1095"/>
          <p:cNvCxnSpPr>
            <a:stCxn id="1091" idx="3"/>
            <a:endCxn id="1093" idx="1"/>
          </p:cNvCxnSpPr>
          <p:nvPr/>
        </p:nvCxnSpPr>
        <p:spPr>
          <a:xfrm>
            <a:off x="13639800" y="8562975"/>
            <a:ext cx="1143000" cy="5429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7" name="직사각형 1096"/>
          <p:cNvSpPr/>
          <p:nvPr/>
        </p:nvSpPr>
        <p:spPr>
          <a:xfrm>
            <a:off x="13487400" y="8193156"/>
            <a:ext cx="871536" cy="30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True</a:t>
            </a:r>
          </a:p>
        </p:txBody>
      </p:sp>
      <p:sp>
        <p:nvSpPr>
          <p:cNvPr id="1098" name="직사각형 1097"/>
          <p:cNvSpPr/>
          <p:nvPr/>
        </p:nvSpPr>
        <p:spPr>
          <a:xfrm>
            <a:off x="13487400" y="8621644"/>
            <a:ext cx="871536" cy="30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False</a:t>
            </a:r>
          </a:p>
        </p:txBody>
      </p:sp>
      <p:pic>
        <p:nvPicPr>
          <p:cNvPr id="1100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01" name="순서도: 판단 1100"/>
          <p:cNvSpPr/>
          <p:nvPr/>
        </p:nvSpPr>
        <p:spPr>
          <a:xfrm>
            <a:off x="4081463" y="8077200"/>
            <a:ext cx="3233737" cy="990600"/>
          </a:xfrm>
          <a:prstGeom prst="flowChartDecision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인게임 내 설정 창으로 이동 하였는가</a:t>
            </a: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?</a:t>
            </a:r>
          </a:p>
        </p:txBody>
      </p:sp>
      <p:cxnSp>
        <p:nvCxnSpPr>
          <p:cNvPr id="1102" name="화살표 1101"/>
          <p:cNvCxnSpPr>
            <a:stCxn id="1084" idx="3"/>
            <a:endCxn id="1101" idx="1"/>
          </p:cNvCxnSpPr>
          <p:nvPr/>
        </p:nvCxnSpPr>
        <p:spPr>
          <a:xfrm>
            <a:off x="3657600" y="8572500"/>
            <a:ext cx="42386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3" name="직사각형 1102"/>
          <p:cNvSpPr/>
          <p:nvPr/>
        </p:nvSpPr>
        <p:spPr>
          <a:xfrm>
            <a:off x="8153400" y="7886700"/>
            <a:ext cx="1752600" cy="609600"/>
          </a:xfrm>
          <a:prstGeom prst="rect">
            <a:avLst/>
          </a:prstGeom>
          <a:noFill/>
          <a:ln w="3175">
            <a:solidFill>
              <a:schemeClr val="dk1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인게임 내 </a:t>
            </a:r>
          </a:p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latin typeface="배달의민족 도현"/>
                <a:ea typeface="배달의민족 도현"/>
              </a:rPr>
              <a:t>설정 창으로 이동</a:t>
            </a:r>
          </a:p>
        </p:txBody>
      </p:sp>
      <p:cxnSp>
        <p:nvCxnSpPr>
          <p:cNvPr id="1105" name="꺾인 연결선 1104"/>
          <p:cNvCxnSpPr>
            <a:stCxn id="1101" idx="3"/>
            <a:endCxn id="1103" idx="1"/>
          </p:cNvCxnSpPr>
          <p:nvPr/>
        </p:nvCxnSpPr>
        <p:spPr>
          <a:xfrm flipV="1">
            <a:off x="7315200" y="8191500"/>
            <a:ext cx="838200" cy="3810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꺾인 연결선 1105"/>
          <p:cNvCxnSpPr>
            <a:stCxn id="1101" idx="3"/>
            <a:endCxn id="1085" idx="1"/>
          </p:cNvCxnSpPr>
          <p:nvPr/>
        </p:nvCxnSpPr>
        <p:spPr>
          <a:xfrm>
            <a:off x="7315200" y="8572500"/>
            <a:ext cx="838200" cy="3810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꺾인 연결선 1106"/>
          <p:cNvCxnSpPr>
            <a:stCxn id="1103" idx="3"/>
            <a:endCxn id="1091" idx="1"/>
          </p:cNvCxnSpPr>
          <p:nvPr/>
        </p:nvCxnSpPr>
        <p:spPr>
          <a:xfrm>
            <a:off x="9906000" y="8191500"/>
            <a:ext cx="685800" cy="37147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꺾인 연결선 1107"/>
          <p:cNvCxnSpPr>
            <a:stCxn id="1085" idx="3"/>
            <a:endCxn id="1091" idx="1"/>
          </p:cNvCxnSpPr>
          <p:nvPr/>
        </p:nvCxnSpPr>
        <p:spPr>
          <a:xfrm flipV="1">
            <a:off x="9906000" y="8562975"/>
            <a:ext cx="685800" cy="3905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꺾인 연결선 1108"/>
          <p:cNvCxnSpPr>
            <a:stCxn id="1085" idx="2"/>
            <a:endCxn id="1084" idx="2"/>
          </p:cNvCxnSpPr>
          <p:nvPr/>
        </p:nvCxnSpPr>
        <p:spPr>
          <a:xfrm rot="5400000" flipH="1">
            <a:off x="5715000" y="5943600"/>
            <a:ext cx="381000" cy="6248400"/>
          </a:xfrm>
          <a:prstGeom prst="bentConnector3">
            <a:avLst>
              <a:gd name="adj1" fmla="val -3601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0" name="직사각형 1109"/>
          <p:cNvSpPr/>
          <p:nvPr/>
        </p:nvSpPr>
        <p:spPr>
          <a:xfrm>
            <a:off x="7010400" y="8191500"/>
            <a:ext cx="871536" cy="30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True</a:t>
            </a:r>
          </a:p>
        </p:txBody>
      </p:sp>
      <p:sp>
        <p:nvSpPr>
          <p:cNvPr id="1111" name="직사각형 1110"/>
          <p:cNvSpPr/>
          <p:nvPr/>
        </p:nvSpPr>
        <p:spPr>
          <a:xfrm>
            <a:off x="7010400" y="8650357"/>
            <a:ext cx="871536" cy="30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>
                <a:solidFill>
                  <a:schemeClr val="tx1"/>
                </a:solidFill>
                <a:latin typeface="배달의민족 도현"/>
                <a:ea typeface="배달의민족 도현"/>
              </a:rPr>
              <a:t>False</a:t>
            </a:r>
          </a:p>
        </p:txBody>
      </p:sp>
      <p:sp>
        <p:nvSpPr>
          <p:cNvPr id="1112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91938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" y="2971800"/>
            <a:ext cx="16090900" cy="6667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데드라인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6800" y="3009900"/>
            <a:ext cx="16002000" cy="6553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endParaRPr lang="en-US" altLang="ko-KR" sz="25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743200" y="3695700"/>
            <a:ext cx="3657600" cy="5181600"/>
          </a:xfrm>
          <a:prstGeom prst="rect">
            <a:avLst/>
          </a:prstGeom>
          <a:solidFill>
            <a:schemeClr val="lt2"/>
          </a:solidFill>
          <a:ln>
            <a:solidFill>
              <a:schemeClr val="l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1506200" y="3695700"/>
            <a:ext cx="3657600" cy="5181600"/>
          </a:xfrm>
          <a:prstGeom prst="rect">
            <a:avLst/>
          </a:prstGeom>
          <a:solidFill>
            <a:schemeClr val="lt2"/>
          </a:solidFill>
          <a:ln>
            <a:solidFill>
              <a:schemeClr val="l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79" name="내용 개체 틀 9"/>
          <p:cNvSpPr txBox="1"/>
          <p:nvPr/>
        </p:nvSpPr>
        <p:spPr>
          <a:xfrm>
            <a:off x="2155600" y="3695700"/>
            <a:ext cx="4931000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가로 </a:t>
            </a:r>
            <a:r>
              <a:rPr lang="en-US" altLang="ko-KR">
                <a:latin typeface="배달의민족 도현"/>
                <a:ea typeface="배달의민족 도현"/>
              </a:rPr>
              <a:t>1080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80" name="내용 개체 틀 9"/>
          <p:cNvSpPr txBox="1"/>
          <p:nvPr/>
        </p:nvSpPr>
        <p:spPr>
          <a:xfrm>
            <a:off x="1295400" y="5981700"/>
            <a:ext cx="2134848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세로 </a:t>
            </a:r>
            <a:r>
              <a:rPr lang="en-US" altLang="ko-KR">
                <a:latin typeface="배달의민족 도현"/>
                <a:ea typeface="배달의민족 도현"/>
              </a:rPr>
              <a:t>1920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81" name="내용 개체 틀 9"/>
          <p:cNvSpPr txBox="1"/>
          <p:nvPr/>
        </p:nvSpPr>
        <p:spPr>
          <a:xfrm>
            <a:off x="3506275" y="8518327"/>
            <a:ext cx="2208725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>
                <a:latin typeface="배달의민족 도현"/>
                <a:ea typeface="배달의민족 도현"/>
              </a:rPr>
              <a:t>9:16 </a:t>
            </a:r>
            <a:r>
              <a:rPr lang="ko-KR" altLang="en-US">
                <a:latin typeface="배달의민족 도현"/>
                <a:ea typeface="배달의민족 도현"/>
              </a:rPr>
              <a:t>비율</a:t>
            </a:r>
          </a:p>
        </p:txBody>
      </p:sp>
      <p:sp>
        <p:nvSpPr>
          <p:cNvPr id="82" name="내용 개체 틀 9"/>
          <p:cNvSpPr txBox="1"/>
          <p:nvPr/>
        </p:nvSpPr>
        <p:spPr>
          <a:xfrm>
            <a:off x="2057400" y="7658100"/>
            <a:ext cx="4931000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데드라인은 </a:t>
            </a:r>
            <a:r>
              <a:rPr lang="en-US" altLang="ko-KR">
                <a:latin typeface="배달의민족 도현"/>
                <a:ea typeface="배달의민족 도현"/>
              </a:rPr>
              <a:t>y</a:t>
            </a:r>
            <a:r>
              <a:rPr lang="ko-KR" altLang="en-US">
                <a:latin typeface="배달의민족 도현"/>
                <a:ea typeface="배달의민족 도현"/>
              </a:rPr>
              <a:t>축 </a:t>
            </a:r>
            <a:r>
              <a:rPr lang="en-US" altLang="ko-KR">
                <a:latin typeface="배달의민족 도현"/>
                <a:ea typeface="배달의민족 도현"/>
              </a:rPr>
              <a:t>-800 </a:t>
            </a:r>
            <a:r>
              <a:rPr lang="ko-KR" altLang="en-US">
                <a:latin typeface="배달의민족 도현"/>
                <a:ea typeface="배달의민족 도현"/>
              </a:rPr>
              <a:t>위치</a:t>
            </a:r>
          </a:p>
        </p:txBody>
      </p:sp>
      <p:sp>
        <p:nvSpPr>
          <p:cNvPr id="85" name="화살표: 아래쪽 38"/>
          <p:cNvSpPr/>
          <p:nvPr/>
        </p:nvSpPr>
        <p:spPr>
          <a:xfrm rot="16200000">
            <a:off x="7681140" y="5387160"/>
            <a:ext cx="1770546" cy="1740426"/>
          </a:xfrm>
          <a:prstGeom prst="downArrow">
            <a:avLst>
              <a:gd name="adj1" fmla="val 50000"/>
              <a:gd name="adj2" fmla="val 4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87" name="직선 연결선 40"/>
          <p:cNvCxnSpPr/>
          <p:nvPr/>
        </p:nvCxnSpPr>
        <p:spPr>
          <a:xfrm flipH="1">
            <a:off x="11233224" y="7560986"/>
            <a:ext cx="41591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8"/>
          <a:srcRect l="68907" t="63564" r="9842" b="17895"/>
          <a:stretch>
            <a:fillRect/>
          </a:stretch>
        </p:blipFill>
        <p:spPr>
          <a:xfrm rot="18335252">
            <a:off x="11595224" y="5467427"/>
            <a:ext cx="2483790" cy="2167116"/>
          </a:xfrm>
          <a:prstGeom prst="rect">
            <a:avLst/>
          </a:prstGeom>
          <a:noFill/>
        </p:spPr>
      </p:pic>
      <p:pic>
        <p:nvPicPr>
          <p:cNvPr id="89" name="그림 88" descr="디자인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353800" y="3771900"/>
            <a:ext cx="1395337" cy="1395337"/>
          </a:xfrm>
          <a:prstGeom prst="rect">
            <a:avLst/>
          </a:prstGeom>
        </p:spPr>
      </p:pic>
      <p:pic>
        <p:nvPicPr>
          <p:cNvPr id="90" name="그림 89" descr="일렉트릭 블루, 코발트 블루, 보석, 블루이(가) 표시된 사진  자동 생성된 설명"/>
          <p:cNvPicPr>
            <a:picLocks noChangeAspect="1"/>
          </p:cNvPicPr>
          <p:nvPr/>
        </p:nvPicPr>
        <p:blipFill rotWithShape="1">
          <a:blip r:embed="rId10"/>
          <a:srcRect l="66279" b="63643"/>
          <a:stretch>
            <a:fillRect/>
          </a:stretch>
        </p:blipFill>
        <p:spPr>
          <a:xfrm rot="1339418">
            <a:off x="13609702" y="3364421"/>
            <a:ext cx="2373984" cy="2570962"/>
          </a:xfrm>
          <a:prstGeom prst="rect">
            <a:avLst/>
          </a:prstGeom>
        </p:spPr>
      </p:pic>
      <p:pic>
        <p:nvPicPr>
          <p:cNvPr id="91" name="Picture 6" descr="Bronze Bars Images – Browse 12,654 Stock Photos, Vectors, and Video | Adobe  Stock"/>
          <p:cNvPicPr>
            <a:picLocks noChangeAspect="1" noChangeArrowheads="1"/>
          </p:cNvPicPr>
          <p:nvPr/>
        </p:nvPicPr>
        <p:blipFill rotWithShape="1">
          <a:blip r:embed="rId11"/>
          <a:srcRect l="35055" r="34121"/>
          <a:stretch>
            <a:fillRect/>
          </a:stretch>
        </p:blipFill>
        <p:spPr>
          <a:xfrm rot="17100000" flipH="1">
            <a:off x="12377148" y="3739061"/>
            <a:ext cx="1756396" cy="1731088"/>
          </a:xfrm>
          <a:prstGeom prst="rect">
            <a:avLst/>
          </a:prstGeom>
          <a:noFill/>
        </p:spPr>
      </p:pic>
      <p:sp>
        <p:nvSpPr>
          <p:cNvPr id="92" name="내용 개체 틀 9"/>
          <p:cNvSpPr txBox="1"/>
          <p:nvPr/>
        </p:nvSpPr>
        <p:spPr>
          <a:xfrm>
            <a:off x="10744200" y="7426736"/>
            <a:ext cx="4931000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배달의민족 도현"/>
                <a:ea typeface="배달의민족 도현"/>
              </a:rPr>
              <a:t>Fail </a:t>
            </a:r>
            <a:r>
              <a:rPr lang="ko-KR" altLang="en-US" b="1">
                <a:solidFill>
                  <a:srgbClr val="FF0000"/>
                </a:solidFill>
                <a:latin typeface="배달의민족 도현"/>
                <a:ea typeface="배달의민족 도현"/>
              </a:rPr>
              <a:t>ㅠㅠ</a:t>
            </a:r>
          </a:p>
        </p:txBody>
      </p:sp>
      <p:sp>
        <p:nvSpPr>
          <p:cNvPr id="93" name="내용 개체 틀 9"/>
          <p:cNvSpPr txBox="1"/>
          <p:nvPr/>
        </p:nvSpPr>
        <p:spPr>
          <a:xfrm>
            <a:off x="9957152" y="8115300"/>
            <a:ext cx="6730648" cy="169341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광물이 데드라인을 조금이라도 벗어났을때</a:t>
            </a:r>
          </a:p>
          <a:p>
            <a:pPr marL="0" lvl="0" indent="0" algn="ctr">
              <a:buNone/>
              <a:defRPr/>
            </a:pPr>
            <a:r>
              <a:rPr lang="en-US" altLang="ko-KR" sz="2500">
                <a:latin typeface="배달의민족 도현"/>
                <a:ea typeface="배달의민족 도현"/>
              </a:rPr>
              <a:t>2</a:t>
            </a:r>
            <a:r>
              <a:rPr lang="ko-KR" altLang="en-US" sz="2500">
                <a:latin typeface="배달의민족 도현"/>
                <a:ea typeface="배달의민족 도현"/>
              </a:rPr>
              <a:t>초를 기다린 이후 데드라인을 벗어난 </a:t>
            </a:r>
          </a:p>
          <a:p>
            <a:pPr marL="0" lvl="0" indent="0" algn="ctr">
              <a:buNone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상태일경우 게임종료</a:t>
            </a:r>
          </a:p>
        </p:txBody>
      </p:sp>
    </p:spTree>
    <p:extLst>
      <p:ext uri="{BB962C8B-B14F-4D97-AF65-F5344CB8AC3E}">
        <p14:creationId xmlns:p14="http://schemas.microsoft.com/office/powerpoint/2010/main" val="26555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" y="2971800"/>
            <a:ext cx="16090900" cy="2781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점수산정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6800" y="3009900"/>
            <a:ext cx="16002000" cy="2667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광물이 서로 찹혀질 경우 점수를 얻을 수 있으며</a:t>
            </a:r>
          </a:p>
          <a:p>
            <a:pPr lvl="0" algn="ctr">
              <a:lnSpc>
                <a:spcPct val="112880"/>
              </a:lnSpc>
              <a:defRPr/>
            </a:pPr>
            <a:endParaRPr lang="ko-KR" altLang="en-US" sz="3000" b="0" i="0" u="none" strike="noStrike">
              <a:solidFill>
                <a:srgbClr val="005F30"/>
              </a:solidFill>
              <a:latin typeface="배달의민족 도현"/>
              <a:ea typeface="배달의민족 도현"/>
            </a:endParaRPr>
          </a:p>
          <a:p>
            <a:pPr lvl="0" algn="ctr">
              <a:lnSpc>
                <a:spcPct val="112880"/>
              </a:lnSpc>
              <a:defRPr/>
            </a:pPr>
            <a:r>
              <a:rPr lang="ko-KR" altLang="en-US" sz="3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점수 산정 방식 및 각 광물별 점수는 데이터 테이블에서 추가적인 설명 </a:t>
            </a:r>
          </a:p>
        </p:txBody>
      </p:sp>
      <p:pic>
        <p:nvPicPr>
          <p:cNvPr id="39" name="그림 38" descr="디자인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7924" y="5847806"/>
            <a:ext cx="1448952" cy="1448952"/>
          </a:xfrm>
          <a:prstGeom prst="rect">
            <a:avLst/>
          </a:prstGeom>
        </p:spPr>
      </p:pic>
      <p:pic>
        <p:nvPicPr>
          <p:cNvPr id="40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9"/>
          <a:srcRect l="19819" r="51654" b="51417"/>
          <a:stretch>
            <a:fillRect/>
          </a:stretch>
        </p:blipFill>
        <p:spPr>
          <a:xfrm>
            <a:off x="1955912" y="6445434"/>
            <a:ext cx="327268" cy="317070"/>
          </a:xfrm>
          <a:prstGeom prst="rect">
            <a:avLst/>
          </a:prstGeom>
          <a:noFill/>
        </p:spPr>
      </p:pic>
      <p:pic>
        <p:nvPicPr>
          <p:cNvPr id="41" name="그림 40" descr="디자인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119546" y="5847806"/>
            <a:ext cx="1448952" cy="1448952"/>
          </a:xfrm>
          <a:prstGeom prst="rect">
            <a:avLst/>
          </a:prstGeom>
        </p:spPr>
      </p:pic>
      <p:pic>
        <p:nvPicPr>
          <p:cNvPr id="42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0"/>
          <a:srcRect l="51055" t="48582" r="16088" b="-800"/>
          <a:stretch>
            <a:fillRect/>
          </a:stretch>
        </p:blipFill>
        <p:spPr>
          <a:xfrm>
            <a:off x="3472695" y="6421714"/>
            <a:ext cx="376946" cy="340790"/>
          </a:xfrm>
          <a:prstGeom prst="rect">
            <a:avLst/>
          </a:prstGeom>
          <a:noFill/>
        </p:spPr>
      </p:pic>
      <p:pic>
        <p:nvPicPr>
          <p:cNvPr id="43" name="그림 42" descr="상자, 디자인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733746" y="5910578"/>
            <a:ext cx="1305410" cy="1305410"/>
          </a:xfrm>
          <a:prstGeom prst="rect">
            <a:avLst/>
          </a:prstGeom>
        </p:spPr>
      </p:pic>
      <p:pic>
        <p:nvPicPr>
          <p:cNvPr id="44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2"/>
          <a:srcRect l="68907" t="63564" r="9842" b="17895"/>
          <a:stretch>
            <a:fillRect/>
          </a:stretch>
        </p:blipFill>
        <p:spPr>
          <a:xfrm rot="18335252">
            <a:off x="881675" y="7313384"/>
            <a:ext cx="841450" cy="734168"/>
          </a:xfrm>
          <a:prstGeom prst="rect">
            <a:avLst/>
          </a:prstGeom>
          <a:noFill/>
        </p:spPr>
      </p:pic>
      <p:pic>
        <p:nvPicPr>
          <p:cNvPr id="45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2"/>
          <a:srcRect l="68907" t="63564" r="9842" b="17895"/>
          <a:stretch>
            <a:fillRect/>
          </a:stretch>
        </p:blipFill>
        <p:spPr>
          <a:xfrm rot="18335252">
            <a:off x="2423296" y="7313384"/>
            <a:ext cx="841450" cy="734168"/>
          </a:xfrm>
          <a:prstGeom prst="rect">
            <a:avLst/>
          </a:prstGeom>
          <a:noFill/>
        </p:spPr>
      </p:pic>
      <p:pic>
        <p:nvPicPr>
          <p:cNvPr id="46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9"/>
          <a:srcRect l="19819" r="51654" b="51417"/>
          <a:stretch>
            <a:fillRect/>
          </a:stretch>
        </p:blipFill>
        <p:spPr>
          <a:xfrm>
            <a:off x="1955912" y="7521933"/>
            <a:ext cx="327268" cy="317070"/>
          </a:xfrm>
          <a:prstGeom prst="rect">
            <a:avLst/>
          </a:prstGeom>
          <a:noFill/>
        </p:spPr>
      </p:pic>
      <p:pic>
        <p:nvPicPr>
          <p:cNvPr id="47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0"/>
          <a:srcRect l="51055" t="48582" r="16088" b="-800"/>
          <a:stretch>
            <a:fillRect/>
          </a:stretch>
        </p:blipFill>
        <p:spPr>
          <a:xfrm>
            <a:off x="3472695" y="7498213"/>
            <a:ext cx="376946" cy="340790"/>
          </a:xfrm>
          <a:prstGeom prst="rect">
            <a:avLst/>
          </a:prstGeom>
          <a:noFill/>
        </p:spPr>
      </p:pic>
      <p:pic>
        <p:nvPicPr>
          <p:cNvPr id="48" name="그림 47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905913" y="7265600"/>
            <a:ext cx="961076" cy="961074"/>
          </a:xfrm>
          <a:prstGeom prst="rect">
            <a:avLst/>
          </a:prstGeom>
        </p:spPr>
      </p:pic>
      <p:sp>
        <p:nvSpPr>
          <p:cNvPr id="49" name="내용 개체 틀 9"/>
          <p:cNvSpPr txBox="1"/>
          <p:nvPr/>
        </p:nvSpPr>
        <p:spPr>
          <a:xfrm>
            <a:off x="5828064" y="6968162"/>
            <a:ext cx="9183336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광물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 광물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=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 합쳐질 경우 점수 획득</a:t>
            </a:r>
          </a:p>
        </p:txBody>
      </p:sp>
      <p:cxnSp>
        <p:nvCxnSpPr>
          <p:cNvPr id="50" name="연결선: 꺾임 19"/>
          <p:cNvCxnSpPr>
            <a:stCxn id="43" idx="3"/>
            <a:endCxn id="48" idx="3"/>
          </p:cNvCxnSpPr>
          <p:nvPr/>
        </p:nvCxnSpPr>
        <p:spPr>
          <a:xfrm flipH="1">
            <a:off x="4866989" y="6563283"/>
            <a:ext cx="172167" cy="1182854"/>
          </a:xfrm>
          <a:prstGeom prst="bentConnector3">
            <a:avLst>
              <a:gd name="adj1" fmla="val -1327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21"/>
          <p:cNvCxnSpPr/>
          <p:nvPr/>
        </p:nvCxnSpPr>
        <p:spPr>
          <a:xfrm>
            <a:off x="5261048" y="7127088"/>
            <a:ext cx="46198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12"/>
          <a:srcRect l="68907" t="63564" r="9842" b="17895"/>
          <a:stretch>
            <a:fillRect/>
          </a:stretch>
        </p:blipFill>
        <p:spPr>
          <a:xfrm rot="18335252">
            <a:off x="2423296" y="8927414"/>
            <a:ext cx="841450" cy="734168"/>
          </a:xfrm>
          <a:prstGeom prst="rect">
            <a:avLst/>
          </a:prstGeom>
          <a:noFill/>
        </p:spPr>
      </p:pic>
      <p:pic>
        <p:nvPicPr>
          <p:cNvPr id="53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9"/>
          <a:srcRect l="19819" r="51654" b="51417"/>
          <a:stretch>
            <a:fillRect/>
          </a:stretch>
        </p:blipFill>
        <p:spPr>
          <a:xfrm>
            <a:off x="1955912" y="9184701"/>
            <a:ext cx="327268" cy="317070"/>
          </a:xfrm>
          <a:prstGeom prst="rect">
            <a:avLst/>
          </a:prstGeom>
          <a:noFill/>
        </p:spPr>
      </p:pic>
      <p:pic>
        <p:nvPicPr>
          <p:cNvPr id="54" name="Picture 2" descr="수학 수학 연산자 컴퓨터 아이콘 기호, 수학, 텍스트, 로고 png | PNGEgg"/>
          <p:cNvPicPr>
            <a:picLocks noChangeAspect="1" noChangeArrowheads="1"/>
          </p:cNvPicPr>
          <p:nvPr/>
        </p:nvPicPr>
        <p:blipFill rotWithShape="1">
          <a:blip r:embed="rId10"/>
          <a:srcRect l="51055" t="48582" r="16088" b="-800"/>
          <a:stretch>
            <a:fillRect/>
          </a:stretch>
        </p:blipFill>
        <p:spPr>
          <a:xfrm>
            <a:off x="3472695" y="9160981"/>
            <a:ext cx="376946" cy="340790"/>
          </a:xfrm>
          <a:prstGeom prst="rect">
            <a:avLst/>
          </a:prstGeom>
          <a:noFill/>
        </p:spPr>
      </p:pic>
      <p:pic>
        <p:nvPicPr>
          <p:cNvPr id="55" name="그림 54" descr="창의성이(가) 표시된 사진  자동 생성된 설명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772614" y="8751733"/>
            <a:ext cx="1180458" cy="1180458"/>
          </a:xfrm>
          <a:prstGeom prst="rect">
            <a:avLst/>
          </a:prstGeom>
        </p:spPr>
      </p:pic>
      <p:cxnSp>
        <p:nvCxnSpPr>
          <p:cNvPr id="56" name="직선 연결선 35"/>
          <p:cNvCxnSpPr/>
          <p:nvPr/>
        </p:nvCxnSpPr>
        <p:spPr>
          <a:xfrm flipV="1">
            <a:off x="492612" y="8191500"/>
            <a:ext cx="17109588" cy="35174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내용 개체 틀 9"/>
          <p:cNvSpPr txBox="1"/>
          <p:nvPr/>
        </p:nvSpPr>
        <p:spPr>
          <a:xfrm>
            <a:off x="5828065" y="8910207"/>
            <a:ext cx="9061642" cy="8423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합쳐지지 않은 광물일 경우 점수 </a:t>
            </a:r>
            <a:r>
              <a:rPr lang="en-US" altLang="ko-KR" sz="3000">
                <a:solidFill>
                  <a:srgbClr val="FF0000"/>
                </a:solidFill>
                <a:latin typeface="배달의민족 도현"/>
                <a:ea typeface="배달의민족 도현"/>
              </a:rPr>
              <a:t>:</a:t>
            </a:r>
            <a:r>
              <a:rPr lang="ko-KR" altLang="en-US" sz="3000">
                <a:solidFill>
                  <a:srgbClr val="FF0000"/>
                </a:solidFill>
                <a:latin typeface="배달의민족 도현"/>
                <a:ea typeface="배달의민족 도현"/>
              </a:rPr>
              <a:t> 미획득</a:t>
            </a:r>
          </a:p>
        </p:txBody>
      </p:sp>
      <p:pic>
        <p:nvPicPr>
          <p:cNvPr id="58" name="그림 57" descr="디자인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5854" y="8572500"/>
            <a:ext cx="1448952" cy="1448952"/>
          </a:xfrm>
          <a:prstGeom prst="rect">
            <a:avLst/>
          </a:prstGeom>
        </p:spPr>
      </p:pic>
      <p:sp>
        <p:nvSpPr>
          <p:cNvPr id="5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245001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 시스템구조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59" name="순서도: 처리 58"/>
          <p:cNvSpPr/>
          <p:nvPr/>
        </p:nvSpPr>
        <p:spPr>
          <a:xfrm>
            <a:off x="1979869" y="4391025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게임실행</a:t>
            </a:r>
          </a:p>
        </p:txBody>
      </p:sp>
      <p:sp>
        <p:nvSpPr>
          <p:cNvPr id="60" name="순서도: 처리 59"/>
          <p:cNvSpPr/>
          <p:nvPr/>
        </p:nvSpPr>
        <p:spPr>
          <a:xfrm>
            <a:off x="1979869" y="5454135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광물생성</a:t>
            </a:r>
          </a:p>
        </p:txBody>
      </p:sp>
      <p:sp>
        <p:nvSpPr>
          <p:cNvPr id="61" name="순서도: 처리 60"/>
          <p:cNvSpPr/>
          <p:nvPr/>
        </p:nvSpPr>
        <p:spPr>
          <a:xfrm>
            <a:off x="1979869" y="6517245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화면터치</a:t>
            </a:r>
          </a:p>
        </p:txBody>
      </p:sp>
      <p:sp>
        <p:nvSpPr>
          <p:cNvPr id="62" name="순서도: 처리 61"/>
          <p:cNvSpPr/>
          <p:nvPr/>
        </p:nvSpPr>
        <p:spPr>
          <a:xfrm>
            <a:off x="1979869" y="7580355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광물발사</a:t>
            </a:r>
          </a:p>
        </p:txBody>
      </p:sp>
      <p:sp>
        <p:nvSpPr>
          <p:cNvPr id="63" name="순서도: 처리 62"/>
          <p:cNvSpPr/>
          <p:nvPr/>
        </p:nvSpPr>
        <p:spPr>
          <a:xfrm>
            <a:off x="1979869" y="8643465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조정한 위치에</a:t>
            </a: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 배치</a:t>
            </a:r>
          </a:p>
        </p:txBody>
      </p:sp>
      <p:sp>
        <p:nvSpPr>
          <p:cNvPr id="64" name="순서도: 처리 63"/>
          <p:cNvSpPr/>
          <p:nvPr/>
        </p:nvSpPr>
        <p:spPr>
          <a:xfrm>
            <a:off x="5789869" y="863604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동일한 </a:t>
            </a: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</a:t>
            </a: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충돌</a:t>
            </a:r>
          </a:p>
        </p:txBody>
      </p:sp>
      <p:sp>
        <p:nvSpPr>
          <p:cNvPr id="65" name="순서도: 처리 64"/>
          <p:cNvSpPr/>
          <p:nvPr/>
        </p:nvSpPr>
        <p:spPr>
          <a:xfrm>
            <a:off x="7834569" y="863604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단계상승 </a:t>
            </a: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조건충족</a:t>
            </a:r>
          </a:p>
        </p:txBody>
      </p:sp>
      <p:sp>
        <p:nvSpPr>
          <p:cNvPr id="66" name="순서도: 처리 65"/>
          <p:cNvSpPr/>
          <p:nvPr/>
        </p:nvSpPr>
        <p:spPr>
          <a:xfrm>
            <a:off x="9879269" y="863604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상위단계</a:t>
            </a: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광물변경</a:t>
            </a:r>
          </a:p>
        </p:txBody>
      </p:sp>
      <p:sp>
        <p:nvSpPr>
          <p:cNvPr id="67" name="순서도: 처리 66"/>
          <p:cNvSpPr/>
          <p:nvPr/>
        </p:nvSpPr>
        <p:spPr>
          <a:xfrm>
            <a:off x="5789869" y="75729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불일치한 </a:t>
            </a: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광물</a:t>
            </a: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충돌</a:t>
            </a:r>
          </a:p>
        </p:txBody>
      </p:sp>
      <p:sp>
        <p:nvSpPr>
          <p:cNvPr id="68" name="순서도: 처리 67"/>
          <p:cNvSpPr/>
          <p:nvPr/>
        </p:nvSpPr>
        <p:spPr>
          <a:xfrm>
            <a:off x="7834569" y="757293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단계상승 </a:t>
            </a: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조건미충족</a:t>
            </a:r>
          </a:p>
        </p:txBody>
      </p:sp>
      <p:cxnSp>
        <p:nvCxnSpPr>
          <p:cNvPr id="69" name="직선 화살표 연결선 16"/>
          <p:cNvCxnSpPr>
            <a:stCxn id="59" idx="2"/>
            <a:endCxn id="60" idx="0"/>
          </p:cNvCxnSpPr>
          <p:nvPr/>
        </p:nvCxnSpPr>
        <p:spPr>
          <a:xfrm>
            <a:off x="2604422" y="4962525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17"/>
          <p:cNvCxnSpPr/>
          <p:nvPr/>
        </p:nvCxnSpPr>
        <p:spPr>
          <a:xfrm>
            <a:off x="2604422" y="6025635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18"/>
          <p:cNvCxnSpPr>
            <a:stCxn id="61" idx="2"/>
            <a:endCxn id="62" idx="0"/>
          </p:cNvCxnSpPr>
          <p:nvPr/>
        </p:nvCxnSpPr>
        <p:spPr>
          <a:xfrm rot="16200000" flipH="1">
            <a:off x="2358617" y="7334550"/>
            <a:ext cx="4916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19"/>
          <p:cNvCxnSpPr>
            <a:stCxn id="62" idx="2"/>
            <a:endCxn id="63" idx="0"/>
          </p:cNvCxnSpPr>
          <p:nvPr/>
        </p:nvCxnSpPr>
        <p:spPr>
          <a:xfrm rot="16200000" flipH="1">
            <a:off x="2358617" y="8397660"/>
            <a:ext cx="4916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21"/>
          <p:cNvCxnSpPr>
            <a:stCxn id="63" idx="3"/>
            <a:endCxn id="64" idx="1"/>
          </p:cNvCxnSpPr>
          <p:nvPr/>
        </p:nvCxnSpPr>
        <p:spPr>
          <a:xfrm flipV="1">
            <a:off x="3228975" y="8921790"/>
            <a:ext cx="2560894" cy="7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23"/>
          <p:cNvCxnSpPr/>
          <p:nvPr/>
        </p:nvCxnSpPr>
        <p:spPr>
          <a:xfrm>
            <a:off x="7038975" y="892179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24"/>
          <p:cNvCxnSpPr/>
          <p:nvPr/>
        </p:nvCxnSpPr>
        <p:spPr>
          <a:xfrm>
            <a:off x="9083675" y="892179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연결선: 꺾임 26"/>
          <p:cNvCxnSpPr>
            <a:endCxn id="67" idx="1"/>
          </p:cNvCxnSpPr>
          <p:nvPr/>
        </p:nvCxnSpPr>
        <p:spPr>
          <a:xfrm rot="5400000" flipH="1" flipV="1">
            <a:off x="5059415" y="8191337"/>
            <a:ext cx="1063110" cy="397797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27"/>
          <p:cNvCxnSpPr/>
          <p:nvPr/>
        </p:nvCxnSpPr>
        <p:spPr>
          <a:xfrm>
            <a:off x="7038975" y="782856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순서도: 처리 77"/>
          <p:cNvSpPr/>
          <p:nvPr/>
        </p:nvSpPr>
        <p:spPr>
          <a:xfrm>
            <a:off x="11923969" y="8636040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데드라인에</a:t>
            </a:r>
          </a:p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침범</a:t>
            </a:r>
          </a:p>
        </p:txBody>
      </p:sp>
      <p:cxnSp>
        <p:nvCxnSpPr>
          <p:cNvPr id="79" name="직선 화살표 연결선 37"/>
          <p:cNvCxnSpPr/>
          <p:nvPr/>
        </p:nvCxnSpPr>
        <p:spPr>
          <a:xfrm>
            <a:off x="11128375" y="892179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순서도: 처리 79"/>
          <p:cNvSpPr/>
          <p:nvPr/>
        </p:nvSpPr>
        <p:spPr>
          <a:xfrm>
            <a:off x="13966416" y="7572930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게임종료</a:t>
            </a:r>
          </a:p>
        </p:txBody>
      </p:sp>
      <p:sp>
        <p:nvSpPr>
          <p:cNvPr id="81" name="순서도: 처리 80"/>
          <p:cNvSpPr/>
          <p:nvPr/>
        </p:nvSpPr>
        <p:spPr>
          <a:xfrm>
            <a:off x="13968669" y="863604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>
                <a:solidFill>
                  <a:schemeClr val="tx1"/>
                </a:solidFill>
                <a:latin typeface="배달의민족 도현"/>
                <a:ea typeface="배달의민족 도현"/>
              </a:rPr>
              <a:t>2</a:t>
            </a:r>
            <a:r>
              <a:rPr lang="ko-KR" altLang="en-US" sz="1300">
                <a:solidFill>
                  <a:schemeClr val="tx1"/>
                </a:solidFill>
                <a:latin typeface="배달의민족 도현"/>
                <a:ea typeface="배달의민족 도현"/>
              </a:rPr>
              <a:t>초 대기</a:t>
            </a:r>
          </a:p>
        </p:txBody>
      </p:sp>
      <p:cxnSp>
        <p:nvCxnSpPr>
          <p:cNvPr id="82" name="직선 화살표 연결선 1025"/>
          <p:cNvCxnSpPr/>
          <p:nvPr/>
        </p:nvCxnSpPr>
        <p:spPr>
          <a:xfrm>
            <a:off x="13173075" y="892179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1033"/>
          <p:cNvCxnSpPr>
            <a:stCxn id="81" idx="0"/>
            <a:endCxn id="80" idx="2"/>
          </p:cNvCxnSpPr>
          <p:nvPr/>
        </p:nvCxnSpPr>
        <p:spPr>
          <a:xfrm flipH="1" flipV="1">
            <a:off x="14590969" y="8144430"/>
            <a:ext cx="2253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10467168" y="3619849"/>
            <a:ext cx="6754032" cy="2285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85" name="순서도: 처리 84"/>
          <p:cNvSpPr/>
          <p:nvPr/>
        </p:nvSpPr>
        <p:spPr>
          <a:xfrm>
            <a:off x="10606868" y="3895793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>
                <a:solidFill>
                  <a:schemeClr val="tx1"/>
                </a:solidFill>
                <a:latin typeface="배달의민족 도현"/>
                <a:ea typeface="배달의민족 도현"/>
              </a:rPr>
              <a:t>UI</a:t>
            </a: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화면</a:t>
            </a:r>
          </a:p>
        </p:txBody>
      </p:sp>
      <p:sp>
        <p:nvSpPr>
          <p:cNvPr id="86" name="순서도: 처리 85"/>
          <p:cNvSpPr/>
          <p:nvPr/>
        </p:nvSpPr>
        <p:spPr>
          <a:xfrm>
            <a:off x="10606868" y="5105400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유저의 행동</a:t>
            </a:r>
          </a:p>
        </p:txBody>
      </p:sp>
      <p:sp>
        <p:nvSpPr>
          <p:cNvPr id="87" name="순서도: 처리 86"/>
          <p:cNvSpPr/>
          <p:nvPr/>
        </p:nvSpPr>
        <p:spPr>
          <a:xfrm>
            <a:off x="13000294" y="3893681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결과</a:t>
            </a:r>
          </a:p>
        </p:txBody>
      </p:sp>
      <p:sp>
        <p:nvSpPr>
          <p:cNvPr id="88" name="순서도: 처리 87"/>
          <p:cNvSpPr/>
          <p:nvPr/>
        </p:nvSpPr>
        <p:spPr>
          <a:xfrm>
            <a:off x="13000294" y="5094099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배달의민족 도현"/>
                <a:ea typeface="배달의민족 도현"/>
              </a:rPr>
              <a:t>상태</a:t>
            </a:r>
          </a:p>
        </p:txBody>
      </p:sp>
      <p:cxnSp>
        <p:nvCxnSpPr>
          <p:cNvPr id="89" name="직선 화살표 연결선 1047"/>
          <p:cNvCxnSpPr/>
          <p:nvPr/>
        </p:nvCxnSpPr>
        <p:spPr>
          <a:xfrm>
            <a:off x="14859000" y="4082603"/>
            <a:ext cx="802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1048"/>
          <p:cNvCxnSpPr/>
          <p:nvPr/>
        </p:nvCxnSpPr>
        <p:spPr>
          <a:xfrm>
            <a:off x="14859000" y="4763989"/>
            <a:ext cx="80255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1049"/>
          <p:cNvCxnSpPr/>
          <p:nvPr/>
        </p:nvCxnSpPr>
        <p:spPr>
          <a:xfrm>
            <a:off x="14859000" y="5449788"/>
            <a:ext cx="80255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TextBox 1050"/>
          <p:cNvSpPr txBox="1"/>
          <p:nvPr/>
        </p:nvSpPr>
        <p:spPr>
          <a:xfrm>
            <a:off x="15743288" y="3928714"/>
            <a:ext cx="1249312" cy="36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상시루트</a:t>
            </a:r>
          </a:p>
        </p:txBody>
      </p:sp>
      <p:sp>
        <p:nvSpPr>
          <p:cNvPr id="93" name="TextBox 1051"/>
          <p:cNvSpPr txBox="1"/>
          <p:nvPr/>
        </p:nvSpPr>
        <p:spPr>
          <a:xfrm>
            <a:off x="15743288" y="4610100"/>
            <a:ext cx="1370346" cy="364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조건부루트</a:t>
            </a:r>
          </a:p>
        </p:txBody>
      </p:sp>
      <p:sp>
        <p:nvSpPr>
          <p:cNvPr id="94" name="TextBox 1052"/>
          <p:cNvSpPr txBox="1"/>
          <p:nvPr/>
        </p:nvSpPr>
        <p:spPr>
          <a:xfrm>
            <a:off x="15743288" y="5295900"/>
            <a:ext cx="1249312" cy="364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반복루트</a:t>
            </a:r>
          </a:p>
        </p:txBody>
      </p:sp>
      <p:cxnSp>
        <p:nvCxnSpPr>
          <p:cNvPr id="95" name="연결선: 꺾임 1037"/>
          <p:cNvCxnSpPr>
            <a:stCxn id="78" idx="0"/>
            <a:endCxn id="61" idx="3"/>
          </p:cNvCxnSpPr>
          <p:nvPr/>
        </p:nvCxnSpPr>
        <p:spPr>
          <a:xfrm rot="5400000" flipH="1">
            <a:off x="6972226" y="3059744"/>
            <a:ext cx="1833045" cy="9319547"/>
          </a:xfrm>
          <a:prstGeom prst="bentConnector2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246294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7100" y="762000"/>
            <a:ext cx="134239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762000"/>
            <a:ext cx="15748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000" y="762000"/>
            <a:ext cx="5334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790700" y="1016000"/>
            <a:ext cx="520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2311400" y="1016000"/>
            <a:ext cx="520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1689100"/>
            <a:ext cx="135001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광물 시스템 </a:t>
            </a:r>
            <a:r>
              <a:rPr lang="en-US" altLang="ko-KR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6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 플로우차트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16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800" y="850900"/>
            <a:ext cx="215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2900" y="850900"/>
            <a:ext cx="36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0</a:t>
            </a:r>
            <a:r>
              <a:rPr lang="en-US" altLang="ko-KR" sz="2000" b="1" i="0" u="none" strike="noStrike">
                <a:solidFill>
                  <a:srgbClr val="FCF9EC"/>
                </a:solidFill>
                <a:latin typeface="배달의민족 도현"/>
                <a:ea typeface="배달의민족 도현"/>
              </a:rPr>
              <a:t>2</a:t>
            </a:r>
          </a:p>
        </p:txBody>
      </p:sp>
      <p:sp>
        <p:nvSpPr>
          <p:cNvPr id="96" name="순서도: 수행의 시작/종료 95"/>
          <p:cNvSpPr/>
          <p:nvPr/>
        </p:nvSpPr>
        <p:spPr>
          <a:xfrm>
            <a:off x="2667000" y="3746500"/>
            <a:ext cx="2520315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게임화면 </a:t>
            </a:r>
            <a:r>
              <a:rPr lang="en-US" altLang="ko-KR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– </a:t>
            </a: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광물배치</a:t>
            </a:r>
          </a:p>
        </p:txBody>
      </p:sp>
      <p:sp>
        <p:nvSpPr>
          <p:cNvPr id="97" name="순서도: 처리 96"/>
          <p:cNvSpPr/>
          <p:nvPr/>
        </p:nvSpPr>
        <p:spPr>
          <a:xfrm>
            <a:off x="2667000" y="5143499"/>
            <a:ext cx="2520315" cy="7112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다른 광물 배치</a:t>
            </a:r>
          </a:p>
        </p:txBody>
      </p:sp>
      <p:sp>
        <p:nvSpPr>
          <p:cNvPr id="98" name="순서도: 판단 97"/>
          <p:cNvSpPr/>
          <p:nvPr/>
        </p:nvSpPr>
        <p:spPr>
          <a:xfrm>
            <a:off x="2667000" y="6464300"/>
            <a:ext cx="2520315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두 광물이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서로 충돌 하였나</a:t>
            </a:r>
            <a:r>
              <a:rPr lang="en-US" altLang="ko-KR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99" name="순서도: 판단 98"/>
          <p:cNvSpPr/>
          <p:nvPr/>
        </p:nvSpPr>
        <p:spPr>
          <a:xfrm>
            <a:off x="7004685" y="6477000"/>
            <a:ext cx="2520315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두 광물의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종류가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같은가</a:t>
            </a:r>
            <a:r>
              <a:rPr lang="en-US" altLang="ko-KR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  <a:endParaRPr lang="ko-KR" altLang="en-US" sz="14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100" name="순서도: 문서 99"/>
          <p:cNvSpPr/>
          <p:nvPr/>
        </p:nvSpPr>
        <p:spPr>
          <a:xfrm>
            <a:off x="5480685" y="9080500"/>
            <a:ext cx="1986915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현재상황 유지</a:t>
            </a:r>
          </a:p>
        </p:txBody>
      </p:sp>
      <p:sp>
        <p:nvSpPr>
          <p:cNvPr id="101" name="순서도: 문서 100"/>
          <p:cNvSpPr/>
          <p:nvPr/>
        </p:nvSpPr>
        <p:spPr>
          <a:xfrm>
            <a:off x="13557885" y="6763588"/>
            <a:ext cx="2520315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다음단계로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광물을 변경</a:t>
            </a:r>
          </a:p>
        </p:txBody>
      </p:sp>
      <p:sp>
        <p:nvSpPr>
          <p:cNvPr id="102" name="순서도: 문서 101"/>
          <p:cNvSpPr/>
          <p:nvPr/>
        </p:nvSpPr>
        <p:spPr>
          <a:xfrm>
            <a:off x="10281284" y="5143500"/>
            <a:ext cx="2520315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소멸</a:t>
            </a:r>
          </a:p>
        </p:txBody>
      </p:sp>
      <p:sp>
        <p:nvSpPr>
          <p:cNvPr id="103" name="순서도: 판단 102"/>
          <p:cNvSpPr/>
          <p:nvPr/>
        </p:nvSpPr>
        <p:spPr>
          <a:xfrm>
            <a:off x="10287000" y="6477000"/>
            <a:ext cx="2520315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광물의</a:t>
            </a:r>
          </a:p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단계가</a:t>
            </a:r>
          </a:p>
          <a:p>
            <a:pPr lvl="0" algn="ctr">
              <a:defRPr/>
            </a:pPr>
            <a:r>
              <a:rPr lang="en-US" altLang="ko-KR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12</a:t>
            </a: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미만</a:t>
            </a:r>
          </a:p>
        </p:txBody>
      </p:sp>
      <p:cxnSp>
        <p:nvCxnSpPr>
          <p:cNvPr id="104" name="직선 화살표 연결선 33"/>
          <p:cNvCxnSpPr>
            <a:stCxn id="96" idx="2"/>
            <a:endCxn id="97" idx="0"/>
          </p:cNvCxnSpPr>
          <p:nvPr/>
        </p:nvCxnSpPr>
        <p:spPr>
          <a:xfrm rot="16200000" flipH="1">
            <a:off x="3584257" y="4800600"/>
            <a:ext cx="68579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34"/>
          <p:cNvCxnSpPr>
            <a:stCxn id="97" idx="2"/>
            <a:endCxn id="98" idx="0"/>
          </p:cNvCxnSpPr>
          <p:nvPr/>
        </p:nvCxnSpPr>
        <p:spPr>
          <a:xfrm rot="16200000" flipH="1">
            <a:off x="3622357" y="6159500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38"/>
          <p:cNvCxnSpPr>
            <a:stCxn id="98" idx="3"/>
            <a:endCxn id="99" idx="1"/>
          </p:cNvCxnSpPr>
          <p:nvPr/>
        </p:nvCxnSpPr>
        <p:spPr>
          <a:xfrm>
            <a:off x="5187315" y="7061200"/>
            <a:ext cx="1817370" cy="127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40"/>
          <p:cNvCxnSpPr>
            <a:stCxn id="99" idx="3"/>
            <a:endCxn id="103" idx="1"/>
          </p:cNvCxnSpPr>
          <p:nvPr/>
        </p:nvCxnSpPr>
        <p:spPr>
          <a:xfrm>
            <a:off x="9525000" y="7073900"/>
            <a:ext cx="7620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43"/>
          <p:cNvCxnSpPr>
            <a:stCxn id="103" idx="3"/>
            <a:endCxn id="101" idx="1"/>
          </p:cNvCxnSpPr>
          <p:nvPr/>
        </p:nvCxnSpPr>
        <p:spPr>
          <a:xfrm>
            <a:off x="12807315" y="7073900"/>
            <a:ext cx="750569" cy="4528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연결선: 꺾임 45"/>
          <p:cNvCxnSpPr>
            <a:stCxn id="98" idx="2"/>
            <a:endCxn id="100" idx="1"/>
          </p:cNvCxnSpPr>
          <p:nvPr/>
        </p:nvCxnSpPr>
        <p:spPr>
          <a:xfrm rot="5400000" flipV="1">
            <a:off x="3814921" y="7770336"/>
            <a:ext cx="1778000" cy="155352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47"/>
          <p:cNvCxnSpPr>
            <a:stCxn id="99" idx="2"/>
            <a:endCxn id="100" idx="3"/>
          </p:cNvCxnSpPr>
          <p:nvPr/>
        </p:nvCxnSpPr>
        <p:spPr>
          <a:xfrm rot="5400000">
            <a:off x="6983571" y="8154828"/>
            <a:ext cx="1765300" cy="79724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51"/>
          <p:cNvCxnSpPr>
            <a:stCxn id="103" idx="0"/>
            <a:endCxn id="102" idx="2"/>
          </p:cNvCxnSpPr>
          <p:nvPr/>
        </p:nvCxnSpPr>
        <p:spPr>
          <a:xfrm rot="16200000" flipV="1">
            <a:off x="11209641" y="6139483"/>
            <a:ext cx="669318" cy="5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54"/>
          <p:cNvCxnSpPr>
            <a:stCxn id="102" idx="0"/>
            <a:endCxn id="118" idx="1"/>
          </p:cNvCxnSpPr>
          <p:nvPr/>
        </p:nvCxnSpPr>
        <p:spPr>
          <a:xfrm rot="5400000" flipH="1" flipV="1">
            <a:off x="11611241" y="3196857"/>
            <a:ext cx="1876844" cy="201644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56"/>
          <p:cNvCxnSpPr>
            <a:stCxn id="101" idx="0"/>
            <a:endCxn id="118" idx="2"/>
          </p:cNvCxnSpPr>
          <p:nvPr/>
        </p:nvCxnSpPr>
        <p:spPr>
          <a:xfrm rot="16200000">
            <a:off x="13247376" y="5192922"/>
            <a:ext cx="31413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15742885" y="8710228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15742885" y="9182100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6" name="TextBox 59"/>
          <p:cNvSpPr txBox="1"/>
          <p:nvPr/>
        </p:nvSpPr>
        <p:spPr>
          <a:xfrm>
            <a:off x="16206506" y="8688984"/>
            <a:ext cx="967453" cy="299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TRUE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117" name="TextBox 60"/>
          <p:cNvSpPr txBox="1"/>
          <p:nvPr/>
        </p:nvSpPr>
        <p:spPr>
          <a:xfrm>
            <a:off x="16206506" y="9171477"/>
            <a:ext cx="967453" cy="293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배달의민족 도현"/>
                <a:ea typeface="배달의민족 도현"/>
              </a:rPr>
              <a:t>False</a:t>
            </a:r>
            <a:endParaRPr lang="ko-KR" altLang="en-US" sz="1400">
              <a:latin typeface="배달의민족 도현"/>
              <a:ea typeface="배달의민족 도현"/>
            </a:endParaRPr>
          </a:p>
        </p:txBody>
      </p:sp>
      <p:sp>
        <p:nvSpPr>
          <p:cNvPr id="118" name="순서도: 수행의 시작/종료 117"/>
          <p:cNvSpPr/>
          <p:nvPr/>
        </p:nvSpPr>
        <p:spPr>
          <a:xfrm>
            <a:off x="13557885" y="2911056"/>
            <a:ext cx="2520315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점수획득 완료 </a:t>
            </a:r>
          </a:p>
        </p:txBody>
      </p:sp>
      <p:sp>
        <p:nvSpPr>
          <p:cNvPr id="119" name="TextBox 15"/>
          <p:cNvSpPr txBox="1"/>
          <p:nvPr/>
        </p:nvSpPr>
        <p:spPr>
          <a:xfrm>
            <a:off x="11112500" y="850900"/>
            <a:ext cx="5727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000" b="0" i="0" u="none" strike="noStrike">
                <a:solidFill>
                  <a:srgbClr val="005F30"/>
                </a:solidFill>
                <a:latin typeface="배달의민족 도현"/>
                <a:ea typeface="배달의민족 도현"/>
              </a:rPr>
              <a:t>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1539224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3181</Words>
  <Application>Microsoft Office PowerPoint</Application>
  <PresentationFormat>사용자 지정</PresentationFormat>
  <Paragraphs>955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KCC-한빛</vt:lpstr>
      <vt:lpstr>배달의민족 도현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강희승</cp:lastModifiedBy>
  <cp:revision>98</cp:revision>
  <dcterms:created xsi:type="dcterms:W3CDTF">2006-08-16T00:00:00Z</dcterms:created>
  <dcterms:modified xsi:type="dcterms:W3CDTF">2025-09-17T05:07:38Z</dcterms:modified>
  <cp:version/>
</cp:coreProperties>
</file>